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406" y="138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E76942-C279-478A-8C63-5B0EA49AC924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BC5D14-2ED9-4A73-82DF-0020EEF34B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70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175125" fontAlgn="base">
              <a:spcBef>
                <a:spcPct val="0"/>
              </a:spcBef>
              <a:spcAft>
                <a:spcPct val="0"/>
              </a:spcAft>
              <a:defRPr/>
            </a:pPr>
            <a:fld id="{063FCA61-38A9-4E1A-9109-D069FB996A6A}" type="slidenum">
              <a:rPr lang="en-GB">
                <a:cs typeface="Arial" charset="0"/>
              </a:rPr>
              <a:pPr defTabSz="417512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12A0-02DD-411C-A958-815752E674FB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9ABB-9F40-4AE8-A07F-405198272D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5D67-37CB-461E-B018-D665D0EC32A1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9899F-665F-4658-BCDA-0D6C034F3D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3" cy="486946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98B9-95CF-4CE5-B0D0-01D35470F4EC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6816B-86FC-4BED-B1C0-98569DA69F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C056-FBAA-4BF7-8AFA-D4DBC52F8640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04F1-A714-4C03-9595-B8891B85E9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1B1C-B180-4E40-A53F-590F310A3EB1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7C829-1388-42F9-9535-4E5C738EA0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F202-548B-4AFB-87E1-79E853038EED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D8A49-384C-4868-8EDE-608573BE12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808E-DC85-473E-92A4-473FD775FF9F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88E3-B473-4819-8226-7C72EC49C7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84ED-856E-4F33-8A1E-5880E59BE307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804D-C70E-400F-8D39-D692B671CA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4C93A-2E61-4E2D-81DA-8A536CB4692C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FC8E-F86F-423E-8D1F-F78A73AC5B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2DCA-6DF8-40C4-9132-758E58FA9200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3A57-F6B0-44FB-884C-8A7733C1F9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C971-8334-4AE2-8D17-A2DBB267C476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5D68E-F390-46DA-A14E-054FFAE708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F5EC98-883E-4DC2-A2DC-18950FA9480C}" type="datetimeFigureOut">
              <a:rPr lang="en-GB"/>
              <a:pPr>
                <a:defRPr/>
              </a:pPr>
              <a:t>10/04/2018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AD441-3FA3-4FDD-B19D-C3240E5F6F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.e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41865550"/>
            <a:ext cx="30279975" cy="9556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4400" name="Picture 4" descr="Image resul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100500"/>
            <a:ext cx="7334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1" name="Picture 7" descr="Image result for faceboo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97525" y="41917938"/>
            <a:ext cx="7842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2" name="Picture 9" descr="Image result for linkedi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012488" y="41924288"/>
            <a:ext cx="8858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3" name="Picture 11" descr="Image result for youtub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806863" y="41900475"/>
            <a:ext cx="7842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4" name="Rectangle 5"/>
          <p:cNvSpPr>
            <a:spLocks noChangeArrowheads="1"/>
          </p:cNvSpPr>
          <p:nvPr/>
        </p:nvSpPr>
        <p:spPr bwMode="auto">
          <a:xfrm>
            <a:off x="885825" y="41948100"/>
            <a:ext cx="4202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gemresearchuk</a:t>
            </a:r>
            <a:endParaRPr lang="en-GB" sz="4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405" name="Rectangle 14"/>
          <p:cNvSpPr>
            <a:spLocks noChangeArrowheads="1"/>
          </p:cNvSpPr>
          <p:nvPr/>
        </p:nvSpPr>
        <p:spPr bwMode="auto">
          <a:xfrm>
            <a:off x="6396038" y="41925875"/>
            <a:ext cx="4202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gemresearchuk</a:t>
            </a:r>
            <a:endParaRPr lang="en-GB" sz="4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406" name="Rectangle 15"/>
          <p:cNvSpPr>
            <a:spLocks noChangeArrowheads="1"/>
          </p:cNvSpPr>
          <p:nvPr/>
        </p:nvSpPr>
        <p:spPr bwMode="auto">
          <a:xfrm>
            <a:off x="11826875" y="41883013"/>
            <a:ext cx="42021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gemresearchuk</a:t>
            </a:r>
            <a:endParaRPr lang="en-GB" sz="4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407" name="Rectangle 16"/>
          <p:cNvSpPr>
            <a:spLocks noChangeArrowheads="1"/>
          </p:cNvSpPr>
          <p:nvPr/>
        </p:nvSpPr>
        <p:spPr bwMode="auto">
          <a:xfrm>
            <a:off x="17568863" y="41854438"/>
            <a:ext cx="42021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gemresearchuk</a:t>
            </a:r>
            <a:endParaRPr lang="en-GB" sz="4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4408" name="Picture 13" descr="Image result for googl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610763" y="4186555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9" name="Rectangle 18"/>
          <p:cNvSpPr>
            <a:spLocks noChangeArrowheads="1"/>
          </p:cNvSpPr>
          <p:nvPr/>
        </p:nvSpPr>
        <p:spPr bwMode="auto">
          <a:xfrm>
            <a:off x="23506113" y="41854438"/>
            <a:ext cx="6575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alibri" pitchFamily="34" charset="0"/>
              </a:rPr>
              <a:t>gemresearchuk@gmail.com</a:t>
            </a:r>
          </a:p>
        </p:txBody>
      </p:sp>
      <p:sp>
        <p:nvSpPr>
          <p:cNvPr id="14410" name="TextBox 6"/>
          <p:cNvSpPr txBox="1">
            <a:spLocks noChangeArrowheads="1"/>
          </p:cNvSpPr>
          <p:nvPr/>
        </p:nvSpPr>
        <p:spPr bwMode="auto">
          <a:xfrm>
            <a:off x="277813" y="377825"/>
            <a:ext cx="29760862" cy="50609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Current status of education about oral health conditions amongst UK geriatric trainees</a:t>
            </a:r>
            <a:endParaRPr lang="en-GB" sz="88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en-GB" sz="6600" dirty="0">
                <a:solidFill>
                  <a:schemeClr val="bg1"/>
                </a:solidFill>
                <a:latin typeface="Calibri" pitchFamily="34" charset="0"/>
              </a:rPr>
              <a:t>Geriatric Medicine Research Collaborative</a:t>
            </a:r>
            <a:r>
              <a:rPr lang="en-GB" sz="66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  <a:p>
            <a:r>
              <a:rPr lang="en-GB" sz="44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GB" sz="4800" dirty="0">
                <a:solidFill>
                  <a:schemeClr val="bg1"/>
                </a:solidFill>
                <a:latin typeface="Calibri" pitchFamily="34" charset="0"/>
              </a:rPr>
              <a:t>Full list of collaborators  and affiliations listed on additional sheet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Calibri" pitchFamily="34" charset="0"/>
              </a:rPr>
              <a:t>http://www.gemresearchuk.com</a:t>
            </a:r>
          </a:p>
        </p:txBody>
      </p:sp>
      <p:sp>
        <p:nvSpPr>
          <p:cNvPr id="14411" name="TextBox 7"/>
          <p:cNvSpPr txBox="1">
            <a:spLocks noChangeArrowheads="1"/>
          </p:cNvSpPr>
          <p:nvPr/>
        </p:nvSpPr>
        <p:spPr bwMode="auto">
          <a:xfrm>
            <a:off x="374650" y="5922963"/>
            <a:ext cx="14541500" cy="12001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14412" name="TextBox 21"/>
          <p:cNvSpPr txBox="1">
            <a:spLocks noChangeArrowheads="1"/>
          </p:cNvSpPr>
          <p:nvPr/>
        </p:nvSpPr>
        <p:spPr bwMode="auto">
          <a:xfrm>
            <a:off x="522288" y="19748500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Calibri" pitchFamily="34" charset="0"/>
              </a:rPr>
              <a:t>Methods</a:t>
            </a:r>
          </a:p>
        </p:txBody>
      </p:sp>
      <p:sp>
        <p:nvSpPr>
          <p:cNvPr id="14413" name="TextBox 22"/>
          <p:cNvSpPr txBox="1">
            <a:spLocks noChangeArrowheads="1"/>
          </p:cNvSpPr>
          <p:nvPr/>
        </p:nvSpPr>
        <p:spPr bwMode="auto">
          <a:xfrm>
            <a:off x="384175" y="30926088"/>
            <a:ext cx="14541500" cy="12001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14414" name="TextBox 23"/>
          <p:cNvSpPr txBox="1">
            <a:spLocks noChangeArrowheads="1"/>
          </p:cNvSpPr>
          <p:nvPr/>
        </p:nvSpPr>
        <p:spPr bwMode="auto">
          <a:xfrm>
            <a:off x="15284450" y="25796750"/>
            <a:ext cx="14541500" cy="118903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14415" name="Rectangle 9"/>
          <p:cNvSpPr>
            <a:spLocks noChangeArrowheads="1"/>
          </p:cNvSpPr>
          <p:nvPr/>
        </p:nvSpPr>
        <p:spPr bwMode="auto">
          <a:xfrm>
            <a:off x="374650" y="7123113"/>
            <a:ext cx="14458950" cy="1234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Char char="•"/>
            </a:pPr>
            <a:r>
              <a:rPr lang="en-GB" sz="4800" dirty="0"/>
              <a:t> </a:t>
            </a:r>
            <a:r>
              <a:rPr lang="en-GB" sz="4400" dirty="0"/>
              <a:t>Older people are at increased risk of developing physical and/or cognitive problems that necessitate increased dependence for mouth care.</a:t>
            </a:r>
          </a:p>
          <a:p>
            <a:pPr marL="571500" indent="-571500"/>
            <a:r>
              <a:rPr lang="en-GB" sz="4400" dirty="0"/>
              <a:t> 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Poor oral health has been linked to an increase in hospital-acquired infections, longer hospital stays and increased healthcare costs.</a:t>
            </a:r>
          </a:p>
          <a:p>
            <a:pPr marL="571500" indent="-571500"/>
            <a:r>
              <a:rPr lang="en-GB" sz="4400" dirty="0"/>
              <a:t> 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Common barriers to mouth care health in hospitalised adults include education and training. </a:t>
            </a:r>
          </a:p>
          <a:p>
            <a:pPr marL="571500" indent="-571500"/>
            <a:endParaRPr lang="en-GB" sz="4400" dirty="0"/>
          </a:p>
          <a:p>
            <a:pPr marL="571500" indent="-571500"/>
            <a:endParaRPr lang="en-GB" sz="4400" dirty="0"/>
          </a:p>
          <a:p>
            <a:pPr marL="571500" indent="-571500"/>
            <a:r>
              <a:rPr lang="en-GB" sz="4400" dirty="0"/>
              <a:t>1.  Establish if the Geriatric Medicine Collaborative (</a:t>
            </a:r>
            <a:r>
              <a:rPr lang="en-GB" sz="4400" dirty="0"/>
              <a:t>GeMRC</a:t>
            </a:r>
            <a:r>
              <a:rPr lang="en-GB" sz="4400" dirty="0"/>
              <a:t>) network could be used to conduct a survey of UK doctors.</a:t>
            </a:r>
          </a:p>
          <a:p>
            <a:pPr marL="571500" indent="-571500"/>
            <a:endParaRPr lang="en-GB" sz="4400" dirty="0"/>
          </a:p>
          <a:p>
            <a:pPr marL="571500" indent="-571500"/>
            <a:r>
              <a:rPr lang="en-GB" sz="4400" dirty="0"/>
              <a:t>2. Use this survey to explore the current knowledge of UK doctors about oral health.</a:t>
            </a:r>
          </a:p>
        </p:txBody>
      </p:sp>
      <p:sp>
        <p:nvSpPr>
          <p:cNvPr id="14416" name="Rectangle 10"/>
          <p:cNvSpPr>
            <a:spLocks noChangeArrowheads="1"/>
          </p:cNvSpPr>
          <p:nvPr/>
        </p:nvSpPr>
        <p:spPr bwMode="auto">
          <a:xfrm>
            <a:off x="450850" y="21332825"/>
            <a:ext cx="14544675" cy="889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62100" indent="-1562100"/>
            <a:r>
              <a:rPr lang="en-GB" sz="4400" dirty="0"/>
              <a:t>- Participants were invited to respond to an online Google</a:t>
            </a:r>
          </a:p>
          <a:p>
            <a:pPr marL="1562100" indent="-1562100"/>
            <a:r>
              <a:rPr lang="en-GB" sz="4400" dirty="0"/>
              <a:t>survey between 1st October and 1st December (2017).</a:t>
            </a:r>
          </a:p>
          <a:p>
            <a:pPr marL="1562100" indent="-1562100"/>
            <a:r>
              <a:rPr lang="en-GB" sz="4400" dirty="0"/>
              <a:t>- The survey was open to all UK doctors but aimed at</a:t>
            </a:r>
          </a:p>
          <a:p>
            <a:pPr marL="1562100" indent="-1562100"/>
            <a:r>
              <a:rPr lang="en-GB" sz="4400" dirty="0"/>
              <a:t>Geriatric trainees.  </a:t>
            </a:r>
          </a:p>
          <a:p>
            <a:pPr marL="1562100" indent="-1562100"/>
            <a:r>
              <a:rPr lang="en-GB" sz="4400" dirty="0"/>
              <a:t>- Participants were invited through the </a:t>
            </a:r>
            <a:r>
              <a:rPr lang="en-GB" sz="4400" dirty="0"/>
              <a:t>GeMRC</a:t>
            </a:r>
            <a:r>
              <a:rPr lang="en-GB" sz="4400" dirty="0"/>
              <a:t> network</a:t>
            </a:r>
          </a:p>
          <a:p>
            <a:pPr marL="1562100" indent="-1562100"/>
            <a:r>
              <a:rPr lang="en-GB" sz="4400" dirty="0"/>
              <a:t>using emails, social media and word of mouth. </a:t>
            </a:r>
          </a:p>
          <a:p>
            <a:pPr marL="1562100" indent="-1562100"/>
            <a:endParaRPr lang="en-GB" sz="4400" dirty="0"/>
          </a:p>
          <a:p>
            <a:pPr marL="1562100" indent="-1562100"/>
            <a:r>
              <a:rPr lang="en-GB" sz="4400" b="1" dirty="0"/>
              <a:t>1. What is local practice for examining oral health?</a:t>
            </a:r>
          </a:p>
          <a:p>
            <a:pPr marL="1562100" indent="-1562100"/>
            <a:r>
              <a:rPr lang="en-GB" sz="4400" dirty="0"/>
              <a:t> </a:t>
            </a:r>
          </a:p>
          <a:p>
            <a:pPr marL="1562100" indent="-1562100"/>
            <a:r>
              <a:rPr lang="en-GB" sz="4400" b="1" dirty="0"/>
              <a:t>2. Do doctors think oral health is important?</a:t>
            </a:r>
          </a:p>
          <a:p>
            <a:pPr marL="1562100" indent="-1562100"/>
            <a:endParaRPr lang="en-GB" sz="4400" b="1" dirty="0"/>
          </a:p>
          <a:p>
            <a:pPr marL="1562100" indent="-1562100"/>
            <a:r>
              <a:rPr lang="en-GB" sz="4400" b="1" dirty="0"/>
              <a:t>3. How much do doctors know about common</a:t>
            </a:r>
          </a:p>
          <a:p>
            <a:pPr marL="1562100" indent="-1562100"/>
            <a:r>
              <a:rPr lang="en-GB" sz="4400" b="1" dirty="0"/>
              <a:t>conditions affecting the oral cavity?</a:t>
            </a:r>
          </a:p>
        </p:txBody>
      </p:sp>
      <p:sp>
        <p:nvSpPr>
          <p:cNvPr id="14417" name="Rectangle 11"/>
          <p:cNvSpPr>
            <a:spLocks noChangeArrowheads="1"/>
          </p:cNvSpPr>
          <p:nvPr/>
        </p:nvSpPr>
        <p:spPr bwMode="auto">
          <a:xfrm>
            <a:off x="358775" y="32126238"/>
            <a:ext cx="14709775" cy="95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Char char="•"/>
            </a:pPr>
            <a:r>
              <a:rPr lang="en-GB" sz="4400" dirty="0"/>
              <a:t>134 responders from 9/13 </a:t>
            </a:r>
            <a:r>
              <a:rPr lang="en-GB" sz="4400" dirty="0"/>
              <a:t>GeMRC</a:t>
            </a:r>
            <a:r>
              <a:rPr lang="en-GB" sz="4400" dirty="0"/>
              <a:t> affiliated deaneries.  65% Medical </a:t>
            </a:r>
            <a:r>
              <a:rPr lang="en-GB" sz="4400" dirty="0"/>
              <a:t>SpRs</a:t>
            </a:r>
            <a:r>
              <a:rPr lang="en-GB" sz="4400" dirty="0"/>
              <a:t>, 50% working in Geriatrics.</a:t>
            </a:r>
          </a:p>
          <a:p>
            <a:pPr marL="571500" indent="-571500"/>
            <a:endParaRPr lang="en-GB" sz="4400" dirty="0"/>
          </a:p>
          <a:p>
            <a:pPr marL="571500" indent="-571500">
              <a:buFontTx/>
              <a:buChar char="•"/>
            </a:pPr>
            <a:r>
              <a:rPr lang="en-GB" sz="4400" dirty="0"/>
              <a:t>14% rarely/never looked in the mouth when assessing a patient and 63% felt not confident about </a:t>
            </a:r>
            <a:r>
              <a:rPr lang="en-GB" sz="4400" dirty="0"/>
              <a:t>i</a:t>
            </a:r>
            <a:r>
              <a:rPr lang="en-GB" sz="4400" dirty="0"/>
              <a:t>) diagnosing and ii) managing oral conditions.  </a:t>
            </a:r>
          </a:p>
          <a:p>
            <a:pPr marL="571500" indent="-571500"/>
            <a:endParaRPr lang="en-GB" sz="4400" dirty="0"/>
          </a:p>
          <a:p>
            <a:pPr marL="571500" indent="-571500">
              <a:buFontTx/>
              <a:buChar char="•"/>
            </a:pPr>
            <a:r>
              <a:rPr lang="en-GB" sz="4400" dirty="0"/>
              <a:t>88% thought oral health training was important but 90% felt they had received insufficient training.  </a:t>
            </a:r>
          </a:p>
          <a:p>
            <a:pPr marL="571500" indent="-571500"/>
            <a:endParaRPr lang="en-GB" sz="4400" dirty="0"/>
          </a:p>
          <a:p>
            <a:pPr marL="571500" indent="-571500">
              <a:buFontTx/>
              <a:buChar char="•"/>
            </a:pPr>
            <a:r>
              <a:rPr lang="en-GB" sz="4400" dirty="0"/>
              <a:t>From a series of 5 pictorial cases correct responses ranged from 44% (dental stomatitis) to 93% (</a:t>
            </a:r>
            <a:r>
              <a:rPr lang="en-GB" sz="4400" dirty="0"/>
              <a:t>apthulus</a:t>
            </a:r>
            <a:r>
              <a:rPr lang="en-GB" sz="4400" dirty="0"/>
              <a:t> ulcer).  Case 5, depicting oral cancer, received only 66% correct responses.</a:t>
            </a:r>
          </a:p>
        </p:txBody>
      </p:sp>
      <p:sp>
        <p:nvSpPr>
          <p:cNvPr id="14418" name="Rectangle 12"/>
          <p:cNvSpPr>
            <a:spLocks noChangeArrowheads="1"/>
          </p:cNvSpPr>
          <p:nvPr/>
        </p:nvSpPr>
        <p:spPr bwMode="auto">
          <a:xfrm>
            <a:off x="15284450" y="27236910"/>
            <a:ext cx="1454150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GB" sz="4400" dirty="0"/>
              <a:t>This project demonstrates the ability of the </a:t>
            </a:r>
            <a:r>
              <a:rPr lang="en-GB" sz="4400" dirty="0" smtClean="0"/>
              <a:t>GemRC</a:t>
            </a:r>
            <a:endParaRPr lang="en-GB" sz="4400" dirty="0"/>
          </a:p>
          <a:p>
            <a:pPr marL="571500" indent="-571500"/>
            <a:r>
              <a:rPr lang="en-GB" sz="4400" dirty="0" smtClean="0"/>
              <a:t>network </a:t>
            </a:r>
            <a:r>
              <a:rPr lang="en-GB" sz="4400" dirty="0"/>
              <a:t>to effectively disseminate and collate </a:t>
            </a:r>
            <a:r>
              <a:rPr lang="en-GB" sz="4400" dirty="0" smtClean="0"/>
              <a:t>information</a:t>
            </a:r>
          </a:p>
          <a:p>
            <a:pPr marL="571500" indent="-571500"/>
            <a:r>
              <a:rPr lang="en-GB" sz="4400" dirty="0" smtClean="0"/>
              <a:t>about </a:t>
            </a:r>
            <a:r>
              <a:rPr lang="en-GB" sz="4400" dirty="0"/>
              <a:t>a national survey. </a:t>
            </a:r>
          </a:p>
          <a:p>
            <a:pPr marL="571500" indent="-571500"/>
            <a:endParaRPr lang="en-GB" sz="4400" dirty="0"/>
          </a:p>
          <a:p>
            <a:pPr marL="571500" indent="-571500"/>
            <a:r>
              <a:rPr lang="en-GB" sz="4400" dirty="0"/>
              <a:t>The survey results highlight both </a:t>
            </a:r>
            <a:endParaRPr lang="en-GB" sz="4400" dirty="0" smtClean="0"/>
          </a:p>
          <a:p>
            <a:pPr marL="857250" indent="-857250">
              <a:buAutoNum type="romanLcParenR"/>
            </a:pPr>
            <a:r>
              <a:rPr lang="en-GB" sz="4400" dirty="0" smtClean="0"/>
              <a:t>the </a:t>
            </a:r>
            <a:r>
              <a:rPr lang="en-GB" sz="4400" dirty="0"/>
              <a:t>importance of and </a:t>
            </a:r>
            <a:endParaRPr lang="en-GB" sz="4400" dirty="0" smtClean="0"/>
          </a:p>
          <a:p>
            <a:pPr marL="857250" indent="-857250">
              <a:buAutoNum type="romanLcParenR"/>
            </a:pPr>
            <a:r>
              <a:rPr lang="en-GB" sz="4400" dirty="0" smtClean="0"/>
              <a:t>ii</a:t>
            </a:r>
            <a:r>
              <a:rPr lang="en-GB" sz="4400" dirty="0"/>
              <a:t>) the need to improve training about oral health amongst UK doctors.  It is hoped that this knowledge gap will be addressed by future </a:t>
            </a:r>
            <a:r>
              <a:rPr lang="en-GB" sz="4400" dirty="0"/>
              <a:t>GeMRC</a:t>
            </a:r>
            <a:r>
              <a:rPr lang="en-GB" sz="4400" dirty="0"/>
              <a:t> projects.</a:t>
            </a:r>
          </a:p>
          <a:p>
            <a:pPr marL="571500" indent="-571500"/>
            <a:endParaRPr lang="en-GB" sz="4400" dirty="0"/>
          </a:p>
          <a:p>
            <a:pPr marL="571500" indent="-571500"/>
            <a:r>
              <a:rPr lang="en-GB" sz="4400" i="1" dirty="0" smtClean="0"/>
              <a:t>With t</a:t>
            </a:r>
            <a:r>
              <a:rPr lang="en-GB" sz="4400" i="1" dirty="0" smtClean="0"/>
              <a:t>hanks </a:t>
            </a:r>
            <a:r>
              <a:rPr lang="en-GB" sz="4400" i="1" dirty="0"/>
              <a:t>to </a:t>
            </a:r>
            <a:r>
              <a:rPr lang="en-GB" sz="4400" i="1" dirty="0"/>
              <a:t>Mili</a:t>
            </a:r>
            <a:r>
              <a:rPr lang="en-GB" sz="4400" i="1" dirty="0"/>
              <a:t> </a:t>
            </a:r>
            <a:r>
              <a:rPr lang="en-GB" sz="4400" i="1" dirty="0"/>
              <a:t>Doshi</a:t>
            </a:r>
            <a:r>
              <a:rPr lang="en-GB" sz="4400" i="1" dirty="0"/>
              <a:t> from Mouth Care Matters.</a:t>
            </a:r>
            <a:endParaRPr lang="en-GB" i="1" dirty="0"/>
          </a:p>
        </p:txBody>
      </p:sp>
      <p:sp>
        <p:nvSpPr>
          <p:cNvPr id="14419" name="TextBox 74"/>
          <p:cNvSpPr txBox="1">
            <a:spLocks noChangeArrowheads="1"/>
          </p:cNvSpPr>
          <p:nvPr/>
        </p:nvSpPr>
        <p:spPr bwMode="auto">
          <a:xfrm>
            <a:off x="15541625" y="14612938"/>
            <a:ext cx="14458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4000" b="1" dirty="0">
                <a:latin typeface="Calibri" pitchFamily="34" charset="0"/>
              </a:rPr>
              <a:t>Figure 1 </a:t>
            </a:r>
            <a:r>
              <a:rPr lang="en-GB" sz="4000" dirty="0">
                <a:latin typeface="Calibri" pitchFamily="34" charset="0"/>
              </a:rPr>
              <a:t>– Trainee confidence in managing oral conditions in hospitalised older adults.</a:t>
            </a:r>
          </a:p>
        </p:txBody>
      </p:sp>
      <p:sp>
        <p:nvSpPr>
          <p:cNvPr id="14420" name="TextBox 76"/>
          <p:cNvSpPr txBox="1">
            <a:spLocks noChangeArrowheads="1"/>
          </p:cNvSpPr>
          <p:nvPr/>
        </p:nvSpPr>
        <p:spPr bwMode="auto">
          <a:xfrm>
            <a:off x="15401403" y="23636510"/>
            <a:ext cx="144589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4000" b="1" dirty="0">
                <a:latin typeface="Calibri" pitchFamily="34" charset="0"/>
              </a:rPr>
              <a:t>Figure 2 – Results of trainee responses for 5 pictorial cases.  Including </a:t>
            </a:r>
            <a:r>
              <a:rPr lang="en-GB" sz="4000" b="1" dirty="0" smtClean="0">
                <a:latin typeface="Calibri" pitchFamily="34" charset="0"/>
              </a:rPr>
              <a:t>case 5 depicting tongue </a:t>
            </a:r>
            <a:r>
              <a:rPr lang="en-GB" sz="4000" b="1" dirty="0">
                <a:latin typeface="Calibri" pitchFamily="34" charset="0"/>
              </a:rPr>
              <a:t>small cell cancer (SCC</a:t>
            </a:r>
            <a:r>
              <a:rPr lang="en-GB" sz="4000" b="1" dirty="0" smtClean="0">
                <a:latin typeface="Calibri" pitchFamily="34" charset="0"/>
              </a:rPr>
              <a:t>) which received 67% correct responses.</a:t>
            </a:r>
            <a:endParaRPr lang="en-GB" sz="4000" dirty="0">
              <a:latin typeface="Calibri" pitchFamily="34" charset="0"/>
            </a:endParaRPr>
          </a:p>
        </p:txBody>
      </p:sp>
      <p:sp>
        <p:nvSpPr>
          <p:cNvPr id="14421" name="TextBox 77"/>
          <p:cNvSpPr txBox="1">
            <a:spLocks noChangeArrowheads="1"/>
          </p:cNvSpPr>
          <p:nvPr/>
        </p:nvSpPr>
        <p:spPr bwMode="auto">
          <a:xfrm>
            <a:off x="15288119" y="34724975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Calibri" pitchFamily="34" charset="0"/>
              </a:rPr>
              <a:t>References</a:t>
            </a:r>
          </a:p>
        </p:txBody>
      </p:sp>
      <p:pic>
        <p:nvPicPr>
          <p:cNvPr id="14422" name="Picture 2" descr="\\ADF\Storage\C\W\CXW626\My Pictures\GeMRC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44575" y="1936750"/>
            <a:ext cx="34671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23" name="TextBox 21"/>
          <p:cNvSpPr txBox="1">
            <a:spLocks noChangeArrowheads="1"/>
          </p:cNvSpPr>
          <p:nvPr/>
        </p:nvSpPr>
        <p:spPr bwMode="auto">
          <a:xfrm>
            <a:off x="522288" y="13987438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  <a:latin typeface="Calibri" pitchFamily="34" charset="0"/>
              </a:rPr>
              <a:t>Aims</a:t>
            </a:r>
          </a:p>
        </p:txBody>
      </p:sp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15500350" y="5849938"/>
          <a:ext cx="14203363" cy="806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Chart" r:id="rId10" imgW="6429443" imgH="2943225" progId="Excel.Chart.8">
                  <p:embed/>
                </p:oleObj>
              </mc:Choice>
              <mc:Fallback>
                <p:oleObj name="Chart" r:id="rId10" imgW="6429443" imgH="2943225" progId="Excel.Char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0350" y="5849938"/>
                        <a:ext cx="14203363" cy="806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24" name="AutoShape 50" descr="Forms response chart. Question title: Do you look in patients' mouths as part of routine assessment? . Number of responses: 136 responses.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425" name="AutoShape 52" descr="Forms response chart. Question title: Do you look in patients' mouths as part of routine assessment? . Number of responses: 136 responses.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426" name="AutoShape 54" descr="Forms response chart. Question title: 6. How confident do you feel diagnosing oral conditions?. Number of responses: 136 responses.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427" name="AutoShape 56" descr="Forms response chart. Question title: 6. How confident do you feel diagnosing oral conditions?. Number of responses: 136 responses.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428" name="AutoShape 58" descr="Forms response chart. Question title: 6. How confident do you feel diagnosing oral conditions?. Number of responses: 136 responses.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4429" name="AutoShape 60" descr="Forms response chart. Question title: 6. How confident do you feel diagnosing oral conditions?. Number of responses: 136 responses.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graphicFrame>
        <p:nvGraphicFramePr>
          <p:cNvPr id="1439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56535"/>
              </p:ext>
            </p:extLst>
          </p:nvPr>
        </p:nvGraphicFramePr>
        <p:xfrm>
          <a:off x="15716250" y="16075670"/>
          <a:ext cx="13896975" cy="741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Chart" r:id="rId12" imgW="8172585" imgH="3248115" progId="Excel.Chart.8">
                  <p:embed/>
                </p:oleObj>
              </mc:Choice>
              <mc:Fallback>
                <p:oleObj name="Chart" r:id="rId12" imgW="8172585" imgH="3248115" progId="Excel.Chart.8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0" y="16075670"/>
                        <a:ext cx="13896975" cy="741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0" name="Text Box 63"/>
          <p:cNvSpPr txBox="1">
            <a:spLocks noChangeArrowheads="1"/>
          </p:cNvSpPr>
          <p:nvPr/>
        </p:nvSpPr>
        <p:spPr bwMode="auto">
          <a:xfrm>
            <a:off x="15355888" y="35950525"/>
            <a:ext cx="14924087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1. Adult Dental Health Survey.  NHS Digital (2009)</a:t>
            </a:r>
          </a:p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2. </a:t>
            </a:r>
            <a:r>
              <a:rPr lang="en-GB" sz="3600" dirty="0">
                <a:solidFill>
                  <a:srgbClr val="969696"/>
                </a:solidFill>
              </a:rPr>
              <a:t>Terezakis</a:t>
            </a:r>
            <a:r>
              <a:rPr lang="en-GB" sz="3600" dirty="0">
                <a:solidFill>
                  <a:srgbClr val="969696"/>
                </a:solidFill>
              </a:rPr>
              <a:t>. The impact of hospitalization on oral health: SR (2011); </a:t>
            </a:r>
          </a:p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3. Sousa et al. Oral health of patients under short hospitalization period: </a:t>
            </a:r>
          </a:p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observational study (2014); </a:t>
            </a:r>
          </a:p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4. Mouth Care Matters – A guide for hospital professionals (2016);</a:t>
            </a:r>
          </a:p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 5. Adams. Qualified nurses lack adequate knowledge related to oral</a:t>
            </a:r>
          </a:p>
          <a:p>
            <a:pPr marL="1562100" indent="-1562100" defTabSz="914400">
              <a:spcBef>
                <a:spcPct val="50000"/>
              </a:spcBef>
            </a:pPr>
            <a:r>
              <a:rPr lang="en-GB" sz="3600" dirty="0">
                <a:solidFill>
                  <a:srgbClr val="969696"/>
                </a:solidFill>
              </a:rPr>
              <a:t>health, resulting in inadequate oral care of patients (1996);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536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PowerPoint Presentation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Welch</dc:creator>
  <cp:lastModifiedBy>Lauren McCluskey</cp:lastModifiedBy>
  <cp:revision>26</cp:revision>
  <dcterms:created xsi:type="dcterms:W3CDTF">2018-03-21T14:34:26Z</dcterms:created>
  <dcterms:modified xsi:type="dcterms:W3CDTF">2018-04-10T07:24:03Z</dcterms:modified>
</cp:coreProperties>
</file>