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B2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A1D338-DCF7-4252-95E8-EAC84B5714E6}" type="doc">
      <dgm:prSet loTypeId="urn:microsoft.com/office/officeart/2005/8/layout/process2" loCatId="process" qsTypeId="urn:microsoft.com/office/officeart/2005/8/quickstyle/3d1" qsCatId="3D" csTypeId="urn:microsoft.com/office/officeart/2005/8/colors/colorful2" csCatId="colorful" phldr="1"/>
      <dgm:spPr/>
    </dgm:pt>
    <dgm:pt modelId="{B3198072-F619-4E48-B988-EE0C3DA33CBB}">
      <dgm:prSet phldrT="[Text]" custT="1"/>
      <dgm:spPr/>
      <dgm:t>
        <a:bodyPr/>
        <a:lstStyle/>
        <a:p>
          <a:pPr algn="ctr"/>
          <a:r>
            <a:rPr lang="en-GB" sz="1200" b="1" dirty="0">
              <a:solidFill>
                <a:schemeClr val="tx1"/>
              </a:solidFill>
            </a:rPr>
            <a:t>Within 48 hours of admission</a:t>
          </a:r>
        </a:p>
        <a:p>
          <a:pPr algn="ctr"/>
          <a:r>
            <a:rPr lang="en-GB" sz="1200" dirty="0">
              <a:solidFill>
                <a:schemeClr val="tx1"/>
              </a:solidFill>
            </a:rPr>
            <a:t>Handgrip strength, short physical performance battery, brief questionnaires, routinely collected data</a:t>
          </a:r>
        </a:p>
      </dgm:t>
    </dgm:pt>
    <dgm:pt modelId="{9DAA75A6-2699-4E73-8D04-C17616D69D18}" type="parTrans" cxnId="{C8C7C951-5696-445C-86E7-C48BA2762546}">
      <dgm:prSet/>
      <dgm:spPr/>
      <dgm:t>
        <a:bodyPr/>
        <a:lstStyle/>
        <a:p>
          <a:pPr algn="ctr"/>
          <a:endParaRPr lang="en-GB" sz="1200">
            <a:solidFill>
              <a:schemeClr val="tx1"/>
            </a:solidFill>
          </a:endParaRPr>
        </a:p>
      </dgm:t>
    </dgm:pt>
    <dgm:pt modelId="{02AD6459-D5F1-48D2-997E-B1CA30BD1873}" type="sibTrans" cxnId="{C8C7C951-5696-445C-86E7-C48BA2762546}">
      <dgm:prSet custT="1"/>
      <dgm:spPr/>
      <dgm:t>
        <a:bodyPr/>
        <a:lstStyle/>
        <a:p>
          <a:pPr algn="ctr"/>
          <a:endParaRPr lang="en-GB" sz="1200">
            <a:solidFill>
              <a:schemeClr val="tx1"/>
            </a:solidFill>
          </a:endParaRPr>
        </a:p>
      </dgm:t>
    </dgm:pt>
    <dgm:pt modelId="{E031A95D-F073-428F-B112-9787124A86DD}">
      <dgm:prSet phldrT="[Text]" custT="1"/>
      <dgm:spPr/>
      <dgm:t>
        <a:bodyPr/>
        <a:lstStyle/>
        <a:p>
          <a:pPr algn="ctr"/>
          <a:r>
            <a:rPr lang="en-GB" sz="1200" b="1" dirty="0">
              <a:solidFill>
                <a:schemeClr val="tx1"/>
              </a:solidFill>
            </a:rPr>
            <a:t>3 days after visit 1 (if still inpatient)</a:t>
          </a:r>
        </a:p>
        <a:p>
          <a:pPr algn="ctr"/>
          <a:r>
            <a:rPr lang="en-GB" sz="1200" dirty="0">
              <a:solidFill>
                <a:schemeClr val="tx1"/>
              </a:solidFill>
            </a:rPr>
            <a:t>Handgrip strength, short physical performance battery, brief questionnaires, routinely collected data</a:t>
          </a:r>
        </a:p>
      </dgm:t>
    </dgm:pt>
    <dgm:pt modelId="{FFF308F8-15A2-4A36-9EC0-E40746026FAB}" type="parTrans" cxnId="{B3E3B67D-76D0-4EBC-8A73-DDDCAAF91B57}">
      <dgm:prSet/>
      <dgm:spPr/>
      <dgm:t>
        <a:bodyPr/>
        <a:lstStyle/>
        <a:p>
          <a:pPr algn="ctr"/>
          <a:endParaRPr lang="en-GB" sz="1200">
            <a:solidFill>
              <a:schemeClr val="tx1"/>
            </a:solidFill>
          </a:endParaRPr>
        </a:p>
      </dgm:t>
    </dgm:pt>
    <dgm:pt modelId="{B7EE051A-5AE2-4C8E-B86F-147F56DD55C1}" type="sibTrans" cxnId="{B3E3B67D-76D0-4EBC-8A73-DDDCAAF91B57}">
      <dgm:prSet custT="1"/>
      <dgm:spPr/>
      <dgm:t>
        <a:bodyPr/>
        <a:lstStyle/>
        <a:p>
          <a:pPr algn="ctr"/>
          <a:endParaRPr lang="en-GB" sz="1200">
            <a:solidFill>
              <a:schemeClr val="tx1"/>
            </a:solidFill>
          </a:endParaRPr>
        </a:p>
      </dgm:t>
    </dgm:pt>
    <dgm:pt modelId="{99128BBB-EFC2-4335-8D60-751C51A8F25C}">
      <dgm:prSet phldrT="[Text]" custT="1"/>
      <dgm:spPr/>
      <dgm:t>
        <a:bodyPr/>
        <a:lstStyle/>
        <a:p>
          <a:pPr algn="ctr"/>
          <a:r>
            <a:rPr lang="en-GB" sz="1200" b="1" dirty="0">
              <a:solidFill>
                <a:schemeClr val="tx1"/>
              </a:solidFill>
            </a:rPr>
            <a:t>30 day follow-up</a:t>
          </a:r>
        </a:p>
        <a:p>
          <a:pPr algn="ctr"/>
          <a:r>
            <a:rPr lang="en-GB" sz="1200" dirty="0">
              <a:solidFill>
                <a:schemeClr val="tx1"/>
              </a:solidFill>
            </a:rPr>
            <a:t>Mortality, length of stay, new institutionalisation, hospital related adverse events (delirium, falls, infections), readmissions</a:t>
          </a:r>
        </a:p>
        <a:p>
          <a:pPr algn="ctr"/>
          <a:r>
            <a:rPr lang="en-GB" sz="1200" b="0" dirty="0">
              <a:solidFill>
                <a:schemeClr val="tx1"/>
              </a:solidFill>
            </a:rPr>
            <a:t>Telephone follow-up: Quality of Life</a:t>
          </a:r>
          <a:endParaRPr lang="en-GB" sz="1200" dirty="0">
            <a:solidFill>
              <a:schemeClr val="tx1"/>
            </a:solidFill>
          </a:endParaRPr>
        </a:p>
      </dgm:t>
    </dgm:pt>
    <dgm:pt modelId="{1FEDF2CF-D6D1-4B44-9844-084B53378BD1}" type="parTrans" cxnId="{A8856862-76F9-4A44-A825-31EBA408E497}">
      <dgm:prSet/>
      <dgm:spPr/>
      <dgm:t>
        <a:bodyPr/>
        <a:lstStyle/>
        <a:p>
          <a:pPr algn="ctr"/>
          <a:endParaRPr lang="en-GB" sz="1200">
            <a:solidFill>
              <a:schemeClr val="tx1"/>
            </a:solidFill>
          </a:endParaRPr>
        </a:p>
      </dgm:t>
    </dgm:pt>
    <dgm:pt modelId="{AB127F99-C495-4F18-93D3-B541B07BC499}" type="sibTrans" cxnId="{A8856862-76F9-4A44-A825-31EBA408E497}">
      <dgm:prSet custT="1"/>
      <dgm:spPr/>
      <dgm:t>
        <a:bodyPr/>
        <a:lstStyle/>
        <a:p>
          <a:pPr algn="ctr"/>
          <a:endParaRPr lang="en-GB" sz="1200">
            <a:solidFill>
              <a:schemeClr val="tx1"/>
            </a:solidFill>
          </a:endParaRPr>
        </a:p>
      </dgm:t>
    </dgm:pt>
    <dgm:pt modelId="{0432A3B6-C495-4242-A3FC-0E828FF6A456}">
      <dgm:prSet phldrT="[Text]" custT="1"/>
      <dgm:spPr/>
      <dgm:t>
        <a:bodyPr/>
        <a:lstStyle/>
        <a:p>
          <a:pPr algn="ctr"/>
          <a:r>
            <a:rPr lang="en-GB" sz="1200" b="1" dirty="0">
              <a:solidFill>
                <a:schemeClr val="tx1"/>
              </a:solidFill>
            </a:rPr>
            <a:t>3 month follow-up</a:t>
          </a:r>
        </a:p>
        <a:p>
          <a:pPr algn="ctr"/>
          <a:r>
            <a:rPr lang="en-GB" sz="1200" dirty="0">
              <a:solidFill>
                <a:schemeClr val="tx1"/>
              </a:solidFill>
            </a:rPr>
            <a:t>Mortality, length of stay, new institutionalisation, readmissions</a:t>
          </a:r>
          <a:endParaRPr lang="en-GB" sz="1200" b="0" dirty="0">
            <a:solidFill>
              <a:schemeClr val="tx1"/>
            </a:solidFill>
          </a:endParaRPr>
        </a:p>
      </dgm:t>
    </dgm:pt>
    <dgm:pt modelId="{E281AEAD-2A54-484D-A83A-7F3379DB04C8}" type="parTrans" cxnId="{399A7FEE-1B59-4014-BBDA-E556B29C8621}">
      <dgm:prSet/>
      <dgm:spPr/>
      <dgm:t>
        <a:bodyPr/>
        <a:lstStyle/>
        <a:p>
          <a:pPr algn="ctr"/>
          <a:endParaRPr lang="en-GB" sz="1200">
            <a:solidFill>
              <a:schemeClr val="tx1"/>
            </a:solidFill>
          </a:endParaRPr>
        </a:p>
      </dgm:t>
    </dgm:pt>
    <dgm:pt modelId="{8E04B652-6567-4C09-BD78-D00A60FC0C74}" type="sibTrans" cxnId="{399A7FEE-1B59-4014-BBDA-E556B29C8621}">
      <dgm:prSet custT="1"/>
      <dgm:spPr/>
      <dgm:t>
        <a:bodyPr/>
        <a:lstStyle/>
        <a:p>
          <a:pPr algn="ctr"/>
          <a:endParaRPr lang="en-GB" sz="1200">
            <a:solidFill>
              <a:schemeClr val="tx1"/>
            </a:solidFill>
          </a:endParaRPr>
        </a:p>
      </dgm:t>
    </dgm:pt>
    <dgm:pt modelId="{53538DFB-4E15-46CF-A011-E01FFFE001BB}">
      <dgm:prSet phldrT="[Text]" custT="1"/>
      <dgm:spPr/>
      <dgm:t>
        <a:bodyPr/>
        <a:lstStyle/>
        <a:p>
          <a:pPr algn="ctr"/>
          <a:r>
            <a:rPr lang="en-GB" sz="1200" b="1" dirty="0">
              <a:solidFill>
                <a:schemeClr val="tx1"/>
              </a:solidFill>
            </a:rPr>
            <a:t>6 month follow-up</a:t>
          </a:r>
        </a:p>
        <a:p>
          <a:pPr algn="ctr"/>
          <a:r>
            <a:rPr lang="en-GB" sz="1200" dirty="0">
              <a:solidFill>
                <a:schemeClr val="tx1"/>
              </a:solidFill>
            </a:rPr>
            <a:t>Mortality, length of stay, new institutionalisation, readmissions</a:t>
          </a:r>
          <a:endParaRPr lang="en-GB" sz="1200" b="1" dirty="0">
            <a:solidFill>
              <a:schemeClr val="tx1"/>
            </a:solidFill>
          </a:endParaRPr>
        </a:p>
      </dgm:t>
    </dgm:pt>
    <dgm:pt modelId="{6953A85B-D077-4A2E-A885-CAC2EBB906D1}" type="parTrans" cxnId="{769F8018-51A0-48B3-8E48-50D5A00EC1A1}">
      <dgm:prSet/>
      <dgm:spPr/>
      <dgm:t>
        <a:bodyPr/>
        <a:lstStyle/>
        <a:p>
          <a:pPr algn="ctr"/>
          <a:endParaRPr lang="en-GB" sz="1200">
            <a:solidFill>
              <a:schemeClr val="tx1"/>
            </a:solidFill>
          </a:endParaRPr>
        </a:p>
      </dgm:t>
    </dgm:pt>
    <dgm:pt modelId="{EB3853D0-19BD-4CB2-9CBE-93B51FDFDC56}" type="sibTrans" cxnId="{769F8018-51A0-48B3-8E48-50D5A00EC1A1}">
      <dgm:prSet custT="1"/>
      <dgm:spPr/>
      <dgm:t>
        <a:bodyPr/>
        <a:lstStyle/>
        <a:p>
          <a:pPr algn="ctr"/>
          <a:endParaRPr lang="en-GB" sz="1200">
            <a:solidFill>
              <a:schemeClr val="tx1"/>
            </a:solidFill>
          </a:endParaRPr>
        </a:p>
      </dgm:t>
    </dgm:pt>
    <dgm:pt modelId="{EAB76393-54B4-4C0F-A0B8-DECE63BC7CA2}">
      <dgm:prSet phldrT="[Text]" custT="1"/>
      <dgm:spPr/>
      <dgm:t>
        <a:bodyPr/>
        <a:lstStyle/>
        <a:p>
          <a:pPr algn="ctr"/>
          <a:r>
            <a:rPr lang="en-GB" sz="1200" b="1" dirty="0">
              <a:solidFill>
                <a:schemeClr val="tx1"/>
              </a:solidFill>
            </a:rPr>
            <a:t>12 month follow-up</a:t>
          </a:r>
        </a:p>
        <a:p>
          <a:pPr algn="ctr"/>
          <a:r>
            <a:rPr lang="en-GB" sz="1200" dirty="0">
              <a:solidFill>
                <a:schemeClr val="tx1"/>
              </a:solidFill>
            </a:rPr>
            <a:t>Mortality, length of stay, new institutionalisation, readmissions</a:t>
          </a:r>
        </a:p>
      </dgm:t>
    </dgm:pt>
    <dgm:pt modelId="{DBDFEE3C-5284-4D3C-BC34-01214274B866}" type="parTrans" cxnId="{33F03ED0-BF90-4950-9E6A-970B0D738BA5}">
      <dgm:prSet/>
      <dgm:spPr/>
      <dgm:t>
        <a:bodyPr/>
        <a:lstStyle/>
        <a:p>
          <a:pPr algn="ctr"/>
          <a:endParaRPr lang="en-GB" sz="1200">
            <a:solidFill>
              <a:schemeClr val="tx1"/>
            </a:solidFill>
          </a:endParaRPr>
        </a:p>
      </dgm:t>
    </dgm:pt>
    <dgm:pt modelId="{17AD8F00-F16F-480C-88A6-CB207D05B1EB}" type="sibTrans" cxnId="{33F03ED0-BF90-4950-9E6A-970B0D738BA5}">
      <dgm:prSet/>
      <dgm:spPr/>
      <dgm:t>
        <a:bodyPr/>
        <a:lstStyle/>
        <a:p>
          <a:pPr algn="ctr"/>
          <a:endParaRPr lang="en-GB" sz="1200">
            <a:solidFill>
              <a:schemeClr val="tx1"/>
            </a:solidFill>
          </a:endParaRPr>
        </a:p>
      </dgm:t>
    </dgm:pt>
    <dgm:pt modelId="{97DBCC4B-D656-408C-B100-164CFB5617F4}" type="pres">
      <dgm:prSet presAssocID="{3FA1D338-DCF7-4252-95E8-EAC84B5714E6}" presName="linearFlow" presStyleCnt="0">
        <dgm:presLayoutVars>
          <dgm:resizeHandles val="exact"/>
        </dgm:presLayoutVars>
      </dgm:prSet>
      <dgm:spPr/>
    </dgm:pt>
    <dgm:pt modelId="{B2EA5CE1-6495-4F9B-9807-7D276832FA2C}" type="pres">
      <dgm:prSet presAssocID="{B3198072-F619-4E48-B988-EE0C3DA33CBB}" presName="node" presStyleLbl="node1" presStyleIdx="0" presStyleCnt="6" custScaleX="186880">
        <dgm:presLayoutVars>
          <dgm:bulletEnabled val="1"/>
        </dgm:presLayoutVars>
      </dgm:prSet>
      <dgm:spPr/>
    </dgm:pt>
    <dgm:pt modelId="{B3DADC0C-478E-4599-B07F-4EBB2B216D05}" type="pres">
      <dgm:prSet presAssocID="{02AD6459-D5F1-48D2-997E-B1CA30BD1873}" presName="sibTrans" presStyleLbl="sibTrans2D1" presStyleIdx="0" presStyleCnt="5"/>
      <dgm:spPr/>
    </dgm:pt>
    <dgm:pt modelId="{31C09355-AF17-4029-9FD8-B542F171CA5D}" type="pres">
      <dgm:prSet presAssocID="{02AD6459-D5F1-48D2-997E-B1CA30BD1873}" presName="connectorText" presStyleLbl="sibTrans2D1" presStyleIdx="0" presStyleCnt="5"/>
      <dgm:spPr/>
    </dgm:pt>
    <dgm:pt modelId="{B2F246F7-DC1F-46EC-B508-0AF5709F4515}" type="pres">
      <dgm:prSet presAssocID="{E031A95D-F073-428F-B112-9787124A86DD}" presName="node" presStyleLbl="node1" presStyleIdx="1" presStyleCnt="6" custScaleX="186880">
        <dgm:presLayoutVars>
          <dgm:bulletEnabled val="1"/>
        </dgm:presLayoutVars>
      </dgm:prSet>
      <dgm:spPr/>
    </dgm:pt>
    <dgm:pt modelId="{049EE750-C4ED-4998-AC13-059EB76A7352}" type="pres">
      <dgm:prSet presAssocID="{B7EE051A-5AE2-4C8E-B86F-147F56DD55C1}" presName="sibTrans" presStyleLbl="sibTrans2D1" presStyleIdx="1" presStyleCnt="5"/>
      <dgm:spPr/>
    </dgm:pt>
    <dgm:pt modelId="{6504BD48-0717-46D7-B936-66E0B0563EAD}" type="pres">
      <dgm:prSet presAssocID="{B7EE051A-5AE2-4C8E-B86F-147F56DD55C1}" presName="connectorText" presStyleLbl="sibTrans2D1" presStyleIdx="1" presStyleCnt="5"/>
      <dgm:spPr/>
    </dgm:pt>
    <dgm:pt modelId="{A61F0786-3D75-433F-952F-D2EA0AB905D1}" type="pres">
      <dgm:prSet presAssocID="{99128BBB-EFC2-4335-8D60-751C51A8F25C}" presName="node" presStyleLbl="node1" presStyleIdx="2" presStyleCnt="6" custScaleX="186880" custScaleY="149271">
        <dgm:presLayoutVars>
          <dgm:bulletEnabled val="1"/>
        </dgm:presLayoutVars>
      </dgm:prSet>
      <dgm:spPr/>
    </dgm:pt>
    <dgm:pt modelId="{7A47E702-5853-46C7-9035-CADBB5F92D95}" type="pres">
      <dgm:prSet presAssocID="{AB127F99-C495-4F18-93D3-B541B07BC499}" presName="sibTrans" presStyleLbl="sibTrans2D1" presStyleIdx="2" presStyleCnt="5"/>
      <dgm:spPr/>
    </dgm:pt>
    <dgm:pt modelId="{FE0FAA4D-8447-4471-930D-5EB9998954E6}" type="pres">
      <dgm:prSet presAssocID="{AB127F99-C495-4F18-93D3-B541B07BC499}" presName="connectorText" presStyleLbl="sibTrans2D1" presStyleIdx="2" presStyleCnt="5"/>
      <dgm:spPr/>
    </dgm:pt>
    <dgm:pt modelId="{8B06C27E-914A-4070-806A-84EC3159A45B}" type="pres">
      <dgm:prSet presAssocID="{0432A3B6-C495-4242-A3FC-0E828FF6A456}" presName="node" presStyleLbl="node1" presStyleIdx="3" presStyleCnt="6" custScaleX="186880">
        <dgm:presLayoutVars>
          <dgm:bulletEnabled val="1"/>
        </dgm:presLayoutVars>
      </dgm:prSet>
      <dgm:spPr/>
    </dgm:pt>
    <dgm:pt modelId="{C89BEF67-524B-4ED4-9308-7CAB6DE342E9}" type="pres">
      <dgm:prSet presAssocID="{8E04B652-6567-4C09-BD78-D00A60FC0C74}" presName="sibTrans" presStyleLbl="sibTrans2D1" presStyleIdx="3" presStyleCnt="5"/>
      <dgm:spPr/>
    </dgm:pt>
    <dgm:pt modelId="{C0C7D6A5-A2B5-4136-A378-AE8B56739CA9}" type="pres">
      <dgm:prSet presAssocID="{8E04B652-6567-4C09-BD78-D00A60FC0C74}" presName="connectorText" presStyleLbl="sibTrans2D1" presStyleIdx="3" presStyleCnt="5"/>
      <dgm:spPr/>
    </dgm:pt>
    <dgm:pt modelId="{4900F514-BBE1-4ED4-9209-B127ABCEE8DF}" type="pres">
      <dgm:prSet presAssocID="{53538DFB-4E15-46CF-A011-E01FFFE001BB}" presName="node" presStyleLbl="node1" presStyleIdx="4" presStyleCnt="6" custScaleX="186880">
        <dgm:presLayoutVars>
          <dgm:bulletEnabled val="1"/>
        </dgm:presLayoutVars>
      </dgm:prSet>
      <dgm:spPr/>
    </dgm:pt>
    <dgm:pt modelId="{A43536F6-5F97-45F6-9221-0B92C54A6EA7}" type="pres">
      <dgm:prSet presAssocID="{EB3853D0-19BD-4CB2-9CBE-93B51FDFDC56}" presName="sibTrans" presStyleLbl="sibTrans2D1" presStyleIdx="4" presStyleCnt="5"/>
      <dgm:spPr/>
    </dgm:pt>
    <dgm:pt modelId="{D687C1BD-1F56-4D60-9121-79CE130C54DB}" type="pres">
      <dgm:prSet presAssocID="{EB3853D0-19BD-4CB2-9CBE-93B51FDFDC56}" presName="connectorText" presStyleLbl="sibTrans2D1" presStyleIdx="4" presStyleCnt="5"/>
      <dgm:spPr/>
    </dgm:pt>
    <dgm:pt modelId="{DBC2DB60-A14E-4885-8E19-5F057619D13E}" type="pres">
      <dgm:prSet presAssocID="{EAB76393-54B4-4C0F-A0B8-DECE63BC7CA2}" presName="node" presStyleLbl="node1" presStyleIdx="5" presStyleCnt="6" custScaleX="186880">
        <dgm:presLayoutVars>
          <dgm:bulletEnabled val="1"/>
        </dgm:presLayoutVars>
      </dgm:prSet>
      <dgm:spPr/>
    </dgm:pt>
  </dgm:ptLst>
  <dgm:cxnLst>
    <dgm:cxn modelId="{D9E69005-2BD0-4251-B3EC-6FBBA515B238}" type="presOf" srcId="{EB3853D0-19BD-4CB2-9CBE-93B51FDFDC56}" destId="{D687C1BD-1F56-4D60-9121-79CE130C54DB}" srcOrd="1" destOrd="0" presId="urn:microsoft.com/office/officeart/2005/8/layout/process2"/>
    <dgm:cxn modelId="{92B8530C-A5C0-4813-B9E0-83B5392A5F69}" type="presOf" srcId="{0432A3B6-C495-4242-A3FC-0E828FF6A456}" destId="{8B06C27E-914A-4070-806A-84EC3159A45B}" srcOrd="0" destOrd="0" presId="urn:microsoft.com/office/officeart/2005/8/layout/process2"/>
    <dgm:cxn modelId="{769F8018-51A0-48B3-8E48-50D5A00EC1A1}" srcId="{3FA1D338-DCF7-4252-95E8-EAC84B5714E6}" destId="{53538DFB-4E15-46CF-A011-E01FFFE001BB}" srcOrd="4" destOrd="0" parTransId="{6953A85B-D077-4A2E-A885-CAC2EBB906D1}" sibTransId="{EB3853D0-19BD-4CB2-9CBE-93B51FDFDC56}"/>
    <dgm:cxn modelId="{EF24901F-4B56-439C-8CFA-1880AC3D548C}" type="presOf" srcId="{53538DFB-4E15-46CF-A011-E01FFFE001BB}" destId="{4900F514-BBE1-4ED4-9209-B127ABCEE8DF}" srcOrd="0" destOrd="0" presId="urn:microsoft.com/office/officeart/2005/8/layout/process2"/>
    <dgm:cxn modelId="{17D34E23-0485-4077-8B83-75EA4BF46C12}" type="presOf" srcId="{99128BBB-EFC2-4335-8D60-751C51A8F25C}" destId="{A61F0786-3D75-433F-952F-D2EA0AB905D1}" srcOrd="0" destOrd="0" presId="urn:microsoft.com/office/officeart/2005/8/layout/process2"/>
    <dgm:cxn modelId="{50DF9B2E-C41E-4BDD-A606-973F53849DCA}" type="presOf" srcId="{AB127F99-C495-4F18-93D3-B541B07BC499}" destId="{7A47E702-5853-46C7-9035-CADBB5F92D95}" srcOrd="0" destOrd="0" presId="urn:microsoft.com/office/officeart/2005/8/layout/process2"/>
    <dgm:cxn modelId="{F2FC763F-843B-4D92-8E88-1C5A5A8BE070}" type="presOf" srcId="{B7EE051A-5AE2-4C8E-B86F-147F56DD55C1}" destId="{6504BD48-0717-46D7-B936-66E0B0563EAD}" srcOrd="1" destOrd="0" presId="urn:microsoft.com/office/officeart/2005/8/layout/process2"/>
    <dgm:cxn modelId="{A8856862-76F9-4A44-A825-31EBA408E497}" srcId="{3FA1D338-DCF7-4252-95E8-EAC84B5714E6}" destId="{99128BBB-EFC2-4335-8D60-751C51A8F25C}" srcOrd="2" destOrd="0" parTransId="{1FEDF2CF-D6D1-4B44-9844-084B53378BD1}" sibTransId="{AB127F99-C495-4F18-93D3-B541B07BC499}"/>
    <dgm:cxn modelId="{C8C7C951-5696-445C-86E7-C48BA2762546}" srcId="{3FA1D338-DCF7-4252-95E8-EAC84B5714E6}" destId="{B3198072-F619-4E48-B988-EE0C3DA33CBB}" srcOrd="0" destOrd="0" parTransId="{9DAA75A6-2699-4E73-8D04-C17616D69D18}" sibTransId="{02AD6459-D5F1-48D2-997E-B1CA30BD1873}"/>
    <dgm:cxn modelId="{C09ED576-61F6-48B9-81D0-A41976B3BA69}" type="presOf" srcId="{8E04B652-6567-4C09-BD78-D00A60FC0C74}" destId="{C89BEF67-524B-4ED4-9308-7CAB6DE342E9}" srcOrd="0" destOrd="0" presId="urn:microsoft.com/office/officeart/2005/8/layout/process2"/>
    <dgm:cxn modelId="{A2745159-0EE1-4462-8085-16F37C6A3C61}" type="presOf" srcId="{02AD6459-D5F1-48D2-997E-B1CA30BD1873}" destId="{31C09355-AF17-4029-9FD8-B542F171CA5D}" srcOrd="1" destOrd="0" presId="urn:microsoft.com/office/officeart/2005/8/layout/process2"/>
    <dgm:cxn modelId="{B3E3B67D-76D0-4EBC-8A73-DDDCAAF91B57}" srcId="{3FA1D338-DCF7-4252-95E8-EAC84B5714E6}" destId="{E031A95D-F073-428F-B112-9787124A86DD}" srcOrd="1" destOrd="0" parTransId="{FFF308F8-15A2-4A36-9EC0-E40746026FAB}" sibTransId="{B7EE051A-5AE2-4C8E-B86F-147F56DD55C1}"/>
    <dgm:cxn modelId="{8E1E0C86-C856-40DA-9FD2-D50ABEFCF2D3}" type="presOf" srcId="{3FA1D338-DCF7-4252-95E8-EAC84B5714E6}" destId="{97DBCC4B-D656-408C-B100-164CFB5617F4}" srcOrd="0" destOrd="0" presId="urn:microsoft.com/office/officeart/2005/8/layout/process2"/>
    <dgm:cxn modelId="{4014618E-664D-4981-AEC9-4B9BE00E63C7}" type="presOf" srcId="{8E04B652-6567-4C09-BD78-D00A60FC0C74}" destId="{C0C7D6A5-A2B5-4136-A378-AE8B56739CA9}" srcOrd="1" destOrd="0" presId="urn:microsoft.com/office/officeart/2005/8/layout/process2"/>
    <dgm:cxn modelId="{37350799-F57B-4547-BF2D-8CAE6F227157}" type="presOf" srcId="{B3198072-F619-4E48-B988-EE0C3DA33CBB}" destId="{B2EA5CE1-6495-4F9B-9807-7D276832FA2C}" srcOrd="0" destOrd="0" presId="urn:microsoft.com/office/officeart/2005/8/layout/process2"/>
    <dgm:cxn modelId="{C2F7F5A4-2719-417F-9B34-3710074B06B3}" type="presOf" srcId="{B7EE051A-5AE2-4C8E-B86F-147F56DD55C1}" destId="{049EE750-C4ED-4998-AC13-059EB76A7352}" srcOrd="0" destOrd="0" presId="urn:microsoft.com/office/officeart/2005/8/layout/process2"/>
    <dgm:cxn modelId="{5787D9B5-55FE-4980-938B-0F8AEEB02A51}" type="presOf" srcId="{02AD6459-D5F1-48D2-997E-B1CA30BD1873}" destId="{B3DADC0C-478E-4599-B07F-4EBB2B216D05}" srcOrd="0" destOrd="0" presId="urn:microsoft.com/office/officeart/2005/8/layout/process2"/>
    <dgm:cxn modelId="{569F3DB6-1A3F-4758-B8AA-439756AED831}" type="presOf" srcId="{E031A95D-F073-428F-B112-9787124A86DD}" destId="{B2F246F7-DC1F-46EC-B508-0AF5709F4515}" srcOrd="0" destOrd="0" presId="urn:microsoft.com/office/officeart/2005/8/layout/process2"/>
    <dgm:cxn modelId="{5F0E38C3-8422-4A24-9BF4-074923BFAB26}" type="presOf" srcId="{EB3853D0-19BD-4CB2-9CBE-93B51FDFDC56}" destId="{A43536F6-5F97-45F6-9221-0B92C54A6EA7}" srcOrd="0" destOrd="0" presId="urn:microsoft.com/office/officeart/2005/8/layout/process2"/>
    <dgm:cxn modelId="{69A75CC8-7ACE-4EA1-A6C5-6D0C5D0B9D4E}" type="presOf" srcId="{AB127F99-C495-4F18-93D3-B541B07BC499}" destId="{FE0FAA4D-8447-4471-930D-5EB9998954E6}" srcOrd="1" destOrd="0" presId="urn:microsoft.com/office/officeart/2005/8/layout/process2"/>
    <dgm:cxn modelId="{33F03ED0-BF90-4950-9E6A-970B0D738BA5}" srcId="{3FA1D338-DCF7-4252-95E8-EAC84B5714E6}" destId="{EAB76393-54B4-4C0F-A0B8-DECE63BC7CA2}" srcOrd="5" destOrd="0" parTransId="{DBDFEE3C-5284-4D3C-BC34-01214274B866}" sibTransId="{17AD8F00-F16F-480C-88A6-CB207D05B1EB}"/>
    <dgm:cxn modelId="{F4FBBAD6-B494-41AE-9380-980D933EA455}" type="presOf" srcId="{EAB76393-54B4-4C0F-A0B8-DECE63BC7CA2}" destId="{DBC2DB60-A14E-4885-8E19-5F057619D13E}" srcOrd="0" destOrd="0" presId="urn:microsoft.com/office/officeart/2005/8/layout/process2"/>
    <dgm:cxn modelId="{399A7FEE-1B59-4014-BBDA-E556B29C8621}" srcId="{3FA1D338-DCF7-4252-95E8-EAC84B5714E6}" destId="{0432A3B6-C495-4242-A3FC-0E828FF6A456}" srcOrd="3" destOrd="0" parTransId="{E281AEAD-2A54-484D-A83A-7F3379DB04C8}" sibTransId="{8E04B652-6567-4C09-BD78-D00A60FC0C74}"/>
    <dgm:cxn modelId="{A7A1755B-123F-4503-B6F6-D031A862CA7C}" type="presParOf" srcId="{97DBCC4B-D656-408C-B100-164CFB5617F4}" destId="{B2EA5CE1-6495-4F9B-9807-7D276832FA2C}" srcOrd="0" destOrd="0" presId="urn:microsoft.com/office/officeart/2005/8/layout/process2"/>
    <dgm:cxn modelId="{4F251B6D-0FAF-4BD7-911A-74E4FDF7674B}" type="presParOf" srcId="{97DBCC4B-D656-408C-B100-164CFB5617F4}" destId="{B3DADC0C-478E-4599-B07F-4EBB2B216D05}" srcOrd="1" destOrd="0" presId="urn:microsoft.com/office/officeart/2005/8/layout/process2"/>
    <dgm:cxn modelId="{589D51A7-135C-4197-8D2C-8182FE38FE33}" type="presParOf" srcId="{B3DADC0C-478E-4599-B07F-4EBB2B216D05}" destId="{31C09355-AF17-4029-9FD8-B542F171CA5D}" srcOrd="0" destOrd="0" presId="urn:microsoft.com/office/officeart/2005/8/layout/process2"/>
    <dgm:cxn modelId="{53B17421-9EF6-4608-AAAA-084966DB8FD6}" type="presParOf" srcId="{97DBCC4B-D656-408C-B100-164CFB5617F4}" destId="{B2F246F7-DC1F-46EC-B508-0AF5709F4515}" srcOrd="2" destOrd="0" presId="urn:microsoft.com/office/officeart/2005/8/layout/process2"/>
    <dgm:cxn modelId="{546BF38C-639A-42F4-84AA-3B4066F3956E}" type="presParOf" srcId="{97DBCC4B-D656-408C-B100-164CFB5617F4}" destId="{049EE750-C4ED-4998-AC13-059EB76A7352}" srcOrd="3" destOrd="0" presId="urn:microsoft.com/office/officeart/2005/8/layout/process2"/>
    <dgm:cxn modelId="{3D14B640-9CD9-468D-B4D8-19DAF7830D11}" type="presParOf" srcId="{049EE750-C4ED-4998-AC13-059EB76A7352}" destId="{6504BD48-0717-46D7-B936-66E0B0563EAD}" srcOrd="0" destOrd="0" presId="urn:microsoft.com/office/officeart/2005/8/layout/process2"/>
    <dgm:cxn modelId="{BEE8107E-0FD7-4D52-B46B-8AEC77DABEDC}" type="presParOf" srcId="{97DBCC4B-D656-408C-B100-164CFB5617F4}" destId="{A61F0786-3D75-433F-952F-D2EA0AB905D1}" srcOrd="4" destOrd="0" presId="urn:microsoft.com/office/officeart/2005/8/layout/process2"/>
    <dgm:cxn modelId="{4C8AF9C6-CFDA-4E72-87BF-CE9E16E86F66}" type="presParOf" srcId="{97DBCC4B-D656-408C-B100-164CFB5617F4}" destId="{7A47E702-5853-46C7-9035-CADBB5F92D95}" srcOrd="5" destOrd="0" presId="urn:microsoft.com/office/officeart/2005/8/layout/process2"/>
    <dgm:cxn modelId="{D8A3CA78-78E4-4056-A709-673D05A74510}" type="presParOf" srcId="{7A47E702-5853-46C7-9035-CADBB5F92D95}" destId="{FE0FAA4D-8447-4471-930D-5EB9998954E6}" srcOrd="0" destOrd="0" presId="urn:microsoft.com/office/officeart/2005/8/layout/process2"/>
    <dgm:cxn modelId="{352E3624-C907-4F7D-8072-7528BED7F178}" type="presParOf" srcId="{97DBCC4B-D656-408C-B100-164CFB5617F4}" destId="{8B06C27E-914A-4070-806A-84EC3159A45B}" srcOrd="6" destOrd="0" presId="urn:microsoft.com/office/officeart/2005/8/layout/process2"/>
    <dgm:cxn modelId="{166C17B7-5E3E-4480-BD1E-630ECC970190}" type="presParOf" srcId="{97DBCC4B-D656-408C-B100-164CFB5617F4}" destId="{C89BEF67-524B-4ED4-9308-7CAB6DE342E9}" srcOrd="7" destOrd="0" presId="urn:microsoft.com/office/officeart/2005/8/layout/process2"/>
    <dgm:cxn modelId="{4BFBE9B8-C41E-4D28-BA2D-ED8B88C8BC78}" type="presParOf" srcId="{C89BEF67-524B-4ED4-9308-7CAB6DE342E9}" destId="{C0C7D6A5-A2B5-4136-A378-AE8B56739CA9}" srcOrd="0" destOrd="0" presId="urn:microsoft.com/office/officeart/2005/8/layout/process2"/>
    <dgm:cxn modelId="{8A97D3C6-3431-4EAD-BBED-C78E746E2145}" type="presParOf" srcId="{97DBCC4B-D656-408C-B100-164CFB5617F4}" destId="{4900F514-BBE1-4ED4-9209-B127ABCEE8DF}" srcOrd="8" destOrd="0" presId="urn:microsoft.com/office/officeart/2005/8/layout/process2"/>
    <dgm:cxn modelId="{704B3324-57A1-486C-B3DF-3EFF7494112C}" type="presParOf" srcId="{97DBCC4B-D656-408C-B100-164CFB5617F4}" destId="{A43536F6-5F97-45F6-9221-0B92C54A6EA7}" srcOrd="9" destOrd="0" presId="urn:microsoft.com/office/officeart/2005/8/layout/process2"/>
    <dgm:cxn modelId="{A8C3D31B-2D67-40C8-A859-DCC715351DFB}" type="presParOf" srcId="{A43536F6-5F97-45F6-9221-0B92C54A6EA7}" destId="{D687C1BD-1F56-4D60-9121-79CE130C54DB}" srcOrd="0" destOrd="0" presId="urn:microsoft.com/office/officeart/2005/8/layout/process2"/>
    <dgm:cxn modelId="{836721EA-5395-45E0-AA13-EA4C0C739BDC}" type="presParOf" srcId="{97DBCC4B-D656-408C-B100-164CFB5617F4}" destId="{DBC2DB60-A14E-4885-8E19-5F057619D13E}" srcOrd="1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A5CE1-6495-4F9B-9807-7D276832FA2C}">
      <dsp:nvSpPr>
        <dsp:cNvPr id="0" name=""/>
        <dsp:cNvSpPr/>
      </dsp:nvSpPr>
      <dsp:spPr>
        <a:xfrm>
          <a:off x="1167756" y="5292"/>
          <a:ext cx="4326603" cy="5787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solidFill>
                <a:schemeClr val="tx1"/>
              </a:solidFill>
            </a:rPr>
            <a:t>Within 48 hours of admission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Handgrip strength, short physical performance battery, brief questionnaires, routinely collected data</a:t>
          </a:r>
        </a:p>
      </dsp:txBody>
      <dsp:txXfrm>
        <a:off x="1184708" y="22244"/>
        <a:ext cx="4292699" cy="544890"/>
      </dsp:txXfrm>
    </dsp:sp>
    <dsp:sp modelId="{B3DADC0C-478E-4599-B07F-4EBB2B216D05}">
      <dsp:nvSpPr>
        <dsp:cNvPr id="0" name=""/>
        <dsp:cNvSpPr/>
      </dsp:nvSpPr>
      <dsp:spPr>
        <a:xfrm rot="5400000">
          <a:off x="3222534" y="598556"/>
          <a:ext cx="217047" cy="2604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>
            <a:solidFill>
              <a:schemeClr val="tx1"/>
            </a:solidFill>
          </a:endParaRPr>
        </a:p>
      </dsp:txBody>
      <dsp:txXfrm rot="-5400000">
        <a:off x="3252920" y="620261"/>
        <a:ext cx="156275" cy="151933"/>
      </dsp:txXfrm>
    </dsp:sp>
    <dsp:sp modelId="{B2F246F7-DC1F-46EC-B508-0AF5709F4515}">
      <dsp:nvSpPr>
        <dsp:cNvPr id="0" name=""/>
        <dsp:cNvSpPr/>
      </dsp:nvSpPr>
      <dsp:spPr>
        <a:xfrm>
          <a:off x="1167756" y="873483"/>
          <a:ext cx="4326603" cy="5787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291073"/>
                <a:satOff val="-16786"/>
                <a:lumOff val="172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291073"/>
                <a:satOff val="-16786"/>
                <a:lumOff val="172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291073"/>
                <a:satOff val="-16786"/>
                <a:lumOff val="172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solidFill>
                <a:schemeClr val="tx1"/>
              </a:solidFill>
            </a:rPr>
            <a:t>3 days after visit 1 (if still inpatient)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Handgrip strength, short physical performance battery, brief questionnaires, routinely collected data</a:t>
          </a:r>
        </a:p>
      </dsp:txBody>
      <dsp:txXfrm>
        <a:off x="1184708" y="890435"/>
        <a:ext cx="4292699" cy="544890"/>
      </dsp:txXfrm>
    </dsp:sp>
    <dsp:sp modelId="{049EE750-C4ED-4998-AC13-059EB76A7352}">
      <dsp:nvSpPr>
        <dsp:cNvPr id="0" name=""/>
        <dsp:cNvSpPr/>
      </dsp:nvSpPr>
      <dsp:spPr>
        <a:xfrm rot="5400000">
          <a:off x="3222534" y="1466747"/>
          <a:ext cx="217047" cy="2604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363841"/>
                <a:satOff val="-20982"/>
                <a:lumOff val="215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363841"/>
                <a:satOff val="-20982"/>
                <a:lumOff val="215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363841"/>
                <a:satOff val="-20982"/>
                <a:lumOff val="215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>
            <a:solidFill>
              <a:schemeClr val="tx1"/>
            </a:solidFill>
          </a:endParaRPr>
        </a:p>
      </dsp:txBody>
      <dsp:txXfrm rot="-5400000">
        <a:off x="3252920" y="1488452"/>
        <a:ext cx="156275" cy="151933"/>
      </dsp:txXfrm>
    </dsp:sp>
    <dsp:sp modelId="{A61F0786-3D75-433F-952F-D2EA0AB905D1}">
      <dsp:nvSpPr>
        <dsp:cNvPr id="0" name=""/>
        <dsp:cNvSpPr/>
      </dsp:nvSpPr>
      <dsp:spPr>
        <a:xfrm>
          <a:off x="1167756" y="1741675"/>
          <a:ext cx="4326603" cy="8639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582145"/>
                <a:satOff val="-33571"/>
                <a:lumOff val="345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582145"/>
                <a:satOff val="-33571"/>
                <a:lumOff val="345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582145"/>
                <a:satOff val="-33571"/>
                <a:lumOff val="345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solidFill>
                <a:schemeClr val="tx1"/>
              </a:solidFill>
            </a:rPr>
            <a:t>30 day follow-up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Mortality, length of stay, new institutionalisation, hospital related adverse events (delirium, falls, infections), readmissions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0" kern="1200" dirty="0">
              <a:solidFill>
                <a:schemeClr val="tx1"/>
              </a:solidFill>
            </a:rPr>
            <a:t>Telephone follow-up: Quality of Life</a:t>
          </a:r>
          <a:endParaRPr lang="en-GB" sz="1200" kern="1200" dirty="0">
            <a:solidFill>
              <a:schemeClr val="tx1"/>
            </a:solidFill>
          </a:endParaRPr>
        </a:p>
      </dsp:txBody>
      <dsp:txXfrm>
        <a:off x="1193061" y="1766980"/>
        <a:ext cx="4275993" cy="813362"/>
      </dsp:txXfrm>
    </dsp:sp>
    <dsp:sp modelId="{7A47E702-5853-46C7-9035-CADBB5F92D95}">
      <dsp:nvSpPr>
        <dsp:cNvPr id="0" name=""/>
        <dsp:cNvSpPr/>
      </dsp:nvSpPr>
      <dsp:spPr>
        <a:xfrm rot="5400000">
          <a:off x="3222534" y="2620117"/>
          <a:ext cx="217047" cy="2604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>
            <a:solidFill>
              <a:schemeClr val="tx1"/>
            </a:solidFill>
          </a:endParaRPr>
        </a:p>
      </dsp:txBody>
      <dsp:txXfrm rot="-5400000">
        <a:off x="3252920" y="2641822"/>
        <a:ext cx="156275" cy="151933"/>
      </dsp:txXfrm>
    </dsp:sp>
    <dsp:sp modelId="{8B06C27E-914A-4070-806A-84EC3159A45B}">
      <dsp:nvSpPr>
        <dsp:cNvPr id="0" name=""/>
        <dsp:cNvSpPr/>
      </dsp:nvSpPr>
      <dsp:spPr>
        <a:xfrm>
          <a:off x="1167756" y="2895044"/>
          <a:ext cx="4326603" cy="5787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873218"/>
                <a:satOff val="-50357"/>
                <a:lumOff val="517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873218"/>
                <a:satOff val="-50357"/>
                <a:lumOff val="517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873218"/>
                <a:satOff val="-50357"/>
                <a:lumOff val="517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solidFill>
                <a:schemeClr val="tx1"/>
              </a:solidFill>
            </a:rPr>
            <a:t>3 month follow-up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Mortality, length of stay, new institutionalisation, readmissions</a:t>
          </a:r>
          <a:endParaRPr lang="en-GB" sz="1200" b="0" kern="1200" dirty="0">
            <a:solidFill>
              <a:schemeClr val="tx1"/>
            </a:solidFill>
          </a:endParaRPr>
        </a:p>
      </dsp:txBody>
      <dsp:txXfrm>
        <a:off x="1184708" y="2911996"/>
        <a:ext cx="4292699" cy="544890"/>
      </dsp:txXfrm>
    </dsp:sp>
    <dsp:sp modelId="{C89BEF67-524B-4ED4-9308-7CAB6DE342E9}">
      <dsp:nvSpPr>
        <dsp:cNvPr id="0" name=""/>
        <dsp:cNvSpPr/>
      </dsp:nvSpPr>
      <dsp:spPr>
        <a:xfrm rot="5400000">
          <a:off x="3222534" y="3488308"/>
          <a:ext cx="217047" cy="2604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1091522"/>
                <a:satOff val="-62946"/>
                <a:lumOff val="647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091522"/>
                <a:satOff val="-62946"/>
                <a:lumOff val="647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091522"/>
                <a:satOff val="-62946"/>
                <a:lumOff val="647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>
            <a:solidFill>
              <a:schemeClr val="tx1"/>
            </a:solidFill>
          </a:endParaRPr>
        </a:p>
      </dsp:txBody>
      <dsp:txXfrm rot="-5400000">
        <a:off x="3252920" y="3510013"/>
        <a:ext cx="156275" cy="151933"/>
      </dsp:txXfrm>
    </dsp:sp>
    <dsp:sp modelId="{4900F514-BBE1-4ED4-9209-B127ABCEE8DF}">
      <dsp:nvSpPr>
        <dsp:cNvPr id="0" name=""/>
        <dsp:cNvSpPr/>
      </dsp:nvSpPr>
      <dsp:spPr>
        <a:xfrm>
          <a:off x="1167756" y="3763235"/>
          <a:ext cx="4326603" cy="5787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164290"/>
                <a:satOff val="-67142"/>
                <a:lumOff val="69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164290"/>
                <a:satOff val="-67142"/>
                <a:lumOff val="69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164290"/>
                <a:satOff val="-67142"/>
                <a:lumOff val="69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solidFill>
                <a:schemeClr val="tx1"/>
              </a:solidFill>
            </a:rPr>
            <a:t>6 month follow-up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Mortality, length of stay, new institutionalisation, readmissions</a:t>
          </a:r>
          <a:endParaRPr lang="en-GB" sz="1200" b="1" kern="1200" dirty="0">
            <a:solidFill>
              <a:schemeClr val="tx1"/>
            </a:solidFill>
          </a:endParaRPr>
        </a:p>
      </dsp:txBody>
      <dsp:txXfrm>
        <a:off x="1184708" y="3780187"/>
        <a:ext cx="4292699" cy="544890"/>
      </dsp:txXfrm>
    </dsp:sp>
    <dsp:sp modelId="{A43536F6-5F97-45F6-9221-0B92C54A6EA7}">
      <dsp:nvSpPr>
        <dsp:cNvPr id="0" name=""/>
        <dsp:cNvSpPr/>
      </dsp:nvSpPr>
      <dsp:spPr>
        <a:xfrm rot="5400000">
          <a:off x="3222534" y="4356500"/>
          <a:ext cx="217047" cy="2604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>
            <a:solidFill>
              <a:schemeClr val="tx1"/>
            </a:solidFill>
          </a:endParaRPr>
        </a:p>
      </dsp:txBody>
      <dsp:txXfrm rot="-5400000">
        <a:off x="3252920" y="4378205"/>
        <a:ext cx="156275" cy="151933"/>
      </dsp:txXfrm>
    </dsp:sp>
    <dsp:sp modelId="{DBC2DB60-A14E-4885-8E19-5F057619D13E}">
      <dsp:nvSpPr>
        <dsp:cNvPr id="0" name=""/>
        <dsp:cNvSpPr/>
      </dsp:nvSpPr>
      <dsp:spPr>
        <a:xfrm>
          <a:off x="1167756" y="4631427"/>
          <a:ext cx="4326603" cy="5787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solidFill>
                <a:schemeClr val="tx1"/>
              </a:solidFill>
            </a:rPr>
            <a:t>12 month follow-up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solidFill>
                <a:schemeClr val="tx1"/>
              </a:solidFill>
            </a:rPr>
            <a:t>Mortality, length of stay, new institutionalisation, readmissions</a:t>
          </a:r>
        </a:p>
      </dsp:txBody>
      <dsp:txXfrm>
        <a:off x="1184708" y="4648379"/>
        <a:ext cx="4292699" cy="544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A7C5E-159A-40E0-813C-7A3F9D3E39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6C3D94-9076-471F-9F54-95DA6BAD35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1A3F1C-4F30-4DFD-9F89-8AE68520A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3D8D-6946-4316-A68F-C76B44765135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0A40C-3F8E-473F-879C-A2F134508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1DEAE4-9E3B-47FD-9B4E-2FDD36B89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E666-03A5-431B-A4F2-8F9D9764DA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288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E8ECD-B2A4-450D-9490-8F7189D5D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AF2D78-6D94-454D-A763-0B0BA4FA0D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4A1E80-9454-4716-84E7-1B7CDE1EA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3D8D-6946-4316-A68F-C76B44765135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AD5B8-0774-4059-81D1-A449EE097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D8B61B-80B6-4601-93BF-ED2E68710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E666-03A5-431B-A4F2-8F9D9764DA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109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AA3A4A-A647-4734-BC99-D81E8E0097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19150F-0605-4B19-BF0E-51B6580965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8561AC-9C6E-4FCC-81CB-23287A86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3D8D-6946-4316-A68F-C76B44765135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C07C19-06BF-4650-9651-B2503D748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840EDF-5E76-48E1-B209-D7EFDF94B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E666-03A5-431B-A4F2-8F9D9764DA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868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A8E79-2653-4FE2-AE55-513B7A549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80B4F-876D-4A56-9B10-F2D2626D8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8A19D1-010D-447F-A6A0-7C49FD71F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3D8D-6946-4316-A68F-C76B44765135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7B2A2-8C7A-4274-A30E-571A61D9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450452-8A58-43E6-88D4-B35B9CA47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E666-03A5-431B-A4F2-8F9D9764DA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902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8507E-D78A-4857-BB31-6ED7CD07E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7FF212-15B3-4788-A0B4-05C92AE03C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0D3EE-FE00-482D-A9ED-43CC1965E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3D8D-6946-4316-A68F-C76B44765135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41CA3D-BE09-43D6-BBFD-926390702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837C73-32FD-4CAD-90F1-03A0F71E6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E666-03A5-431B-A4F2-8F9D9764DA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787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EDAAD-4DE7-467E-B152-B0846E23F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83BF3-7AE5-4FCA-B787-25F4151450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A5EC3C-24E8-4C8F-A9C1-B17174A2FA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16FB6-4C84-4C90-A2C7-BD57A5677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3D8D-6946-4316-A68F-C76B44765135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A5DE2-2235-4DD4-8678-DFAB9900A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59C0A7-D7D6-4281-B1DE-86E9FAD61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E666-03A5-431B-A4F2-8F9D9764DA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183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C7B92-958C-4ADE-9B4A-CC0686D9F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272453-76C9-4B7A-8BBD-C2C23A76FF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491B53-1615-4B03-BAB0-8708211DBA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55B5B8-9693-4B48-B94A-9A0E449CDB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BE2090-927D-45CF-A58B-A08A7573C5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D08971-4D12-45BB-BC1B-886E94B2C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3D8D-6946-4316-A68F-C76B44765135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7CD030-4A6B-4222-A339-2D5A53D05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6B11D6-40F5-460B-9341-0ADBB1AC4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E666-03A5-431B-A4F2-8F9D9764DA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82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922C8-067C-4A70-A522-51BA053E5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5B0769-0391-4362-9ACA-6C04E6DD0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3D8D-6946-4316-A68F-C76B44765135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84A8CD-3604-4E98-B4FB-84AAD6EEC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4C5D60-7B81-4E2A-A1D5-C53A9B260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E666-03A5-431B-A4F2-8F9D9764DA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237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30DC57-38A4-4E82-867C-450959943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3D8D-6946-4316-A68F-C76B44765135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0F0A0A-E231-4833-A65B-8D4051860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3B3891-CB04-4781-9FB5-DAB8C1736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E666-03A5-431B-A4F2-8F9D9764DA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56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11BAD-0FD2-47F3-A47B-D2EAE2B28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5AD029-6836-445A-A0FB-3B0568E86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503CBD-CF02-4AD1-A53E-B0A0F94D94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46B6C-4D7E-498C-998A-42CAE4D08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3D8D-6946-4316-A68F-C76B44765135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5BEC0A-D048-4466-8BAA-92A087CBC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F5E31-FF92-4349-BBF9-38E8AD56C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E666-03A5-431B-A4F2-8F9D9764DA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772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32ABD-A696-4D19-B35A-FBF9D3CF7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524A5-27CA-4FD6-8ACF-A8F29A9093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DCCF3A-9B8B-4634-97BB-0C535A7158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D1CABE-4726-4F14-8F75-A2966880B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53D8D-6946-4316-A68F-C76B44765135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EEC0CD-D872-46EE-89D8-E1C5E09AD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408672-60FC-4A30-8585-4D144658E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E666-03A5-431B-A4F2-8F9D9764DA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681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43D28A-1E0E-4623-B857-8851368F9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19BF29-B152-4C1F-A093-1639713DA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63C625-EB7B-465C-BE0C-5BAD067ADC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53D8D-6946-4316-A68F-C76B44765135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727A4B-A251-4673-B722-7D0B30D54C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AACA38-634D-4FB5-BDC5-B3CCD798A1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3E666-03A5-431B-A4F2-8F9D9764DA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53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13" Type="http://schemas.openxmlformats.org/officeDocument/2006/relationships/image" Target="../media/image7.jpeg"/><Relationship Id="rId3" Type="http://schemas.openxmlformats.org/officeDocument/2006/relationships/image" Target="../media/image2.jpg"/><Relationship Id="rId7" Type="http://schemas.openxmlformats.org/officeDocument/2006/relationships/diagramData" Target="../diagrams/data1.xml"/><Relationship Id="rId12" Type="http://schemas.openxmlformats.org/officeDocument/2006/relationships/image" Target="../media/image6.jpeg"/><Relationship Id="rId2" Type="http://schemas.openxmlformats.org/officeDocument/2006/relationships/image" Target="../media/image1.png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diagramDrawing" Target="../diagrams/drawing1.xml"/><Relationship Id="rId5" Type="http://schemas.openxmlformats.org/officeDocument/2006/relationships/image" Target="../media/image4.png"/><Relationship Id="rId15" Type="http://schemas.openxmlformats.org/officeDocument/2006/relationships/image" Target="../media/image9.jpeg"/><Relationship Id="rId10" Type="http://schemas.openxmlformats.org/officeDocument/2006/relationships/diagramColors" Target="../diagrams/colors1.xml"/><Relationship Id="rId4" Type="http://schemas.openxmlformats.org/officeDocument/2006/relationships/image" Target="../media/image3.png"/><Relationship Id="rId9" Type="http://schemas.openxmlformats.org/officeDocument/2006/relationships/diagramQuickStyle" Target="../diagrams/quickStyle1.xml"/><Relationship Id="rId1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6" name="Picture 42" descr="Image result for frailty index">
            <a:extLst>
              <a:ext uri="{FF2B5EF4-FFF2-40B4-BE49-F238E27FC236}">
                <a16:creationId xmlns:a16="http://schemas.microsoft.com/office/drawing/2014/main" id="{7557D9F2-EAC8-4993-981C-C0D834FF8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6" y="4720206"/>
            <a:ext cx="2409694" cy="1806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" name="Oval 98">
            <a:extLst>
              <a:ext uri="{FF2B5EF4-FFF2-40B4-BE49-F238E27FC236}">
                <a16:creationId xmlns:a16="http://schemas.microsoft.com/office/drawing/2014/main" id="{6A3CF27B-7DCB-4E0D-AC40-F2E93124FC11}"/>
              </a:ext>
            </a:extLst>
          </p:cNvPr>
          <p:cNvSpPr/>
          <p:nvPr/>
        </p:nvSpPr>
        <p:spPr>
          <a:xfrm>
            <a:off x="2488660" y="5255374"/>
            <a:ext cx="1481455" cy="458520"/>
          </a:xfrm>
          <a:prstGeom prst="ellips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26057DE3-C49F-48C3-A5E9-F716CEA674DA}"/>
              </a:ext>
            </a:extLst>
          </p:cNvPr>
          <p:cNvSpPr/>
          <p:nvPr/>
        </p:nvSpPr>
        <p:spPr>
          <a:xfrm>
            <a:off x="810199" y="4247260"/>
            <a:ext cx="2256080" cy="416047"/>
          </a:xfrm>
          <a:prstGeom prst="ellipse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162BB175-80A1-4B9C-82F2-2EDD693A9A72}"/>
              </a:ext>
            </a:extLst>
          </p:cNvPr>
          <p:cNvSpPr/>
          <p:nvPr/>
        </p:nvSpPr>
        <p:spPr>
          <a:xfrm>
            <a:off x="646939" y="3415228"/>
            <a:ext cx="2572953" cy="458520"/>
          </a:xfrm>
          <a:prstGeom prst="ellipse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5CB3C0D1-EDE5-4EA5-B16B-9BEDC24FB30F}"/>
              </a:ext>
            </a:extLst>
          </p:cNvPr>
          <p:cNvSpPr/>
          <p:nvPr/>
        </p:nvSpPr>
        <p:spPr>
          <a:xfrm>
            <a:off x="456140" y="1268760"/>
            <a:ext cx="1368106" cy="540440"/>
          </a:xfrm>
          <a:prstGeom prst="ellipse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B732EA-61AB-4AA7-A075-41F8C9322CCC}"/>
              </a:ext>
            </a:extLst>
          </p:cNvPr>
          <p:cNvSpPr/>
          <p:nvPr/>
        </p:nvSpPr>
        <p:spPr>
          <a:xfrm>
            <a:off x="0" y="0"/>
            <a:ext cx="12192000" cy="11387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D4834F-24B4-4CE0-B569-CF03F3CEDFC5}"/>
              </a:ext>
            </a:extLst>
          </p:cNvPr>
          <p:cNvSpPr txBox="1"/>
          <p:nvPr/>
        </p:nvSpPr>
        <p:spPr>
          <a:xfrm flipH="1">
            <a:off x="1107628" y="0"/>
            <a:ext cx="938477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bg1"/>
                </a:solidFill>
                <a:ea typeface="Cambria" panose="02040503050406030204" pitchFamily="18" charset="0"/>
              </a:rPr>
              <a:t>Introducing the FORCE:SEE Study – Frailty and Outcomes Record in Clinical Environments: probable Sarcopenia, geriatric Evaluation, and Events</a:t>
            </a:r>
          </a:p>
          <a:p>
            <a:pPr algn="ctr"/>
            <a:r>
              <a:rPr lang="en-GB" sz="2000" dirty="0">
                <a:solidFill>
                  <a:schemeClr val="bg1"/>
                </a:solidFill>
                <a:ea typeface="Cambria" panose="02040503050406030204" pitchFamily="18" charset="0"/>
              </a:rPr>
              <a:t>Geriatric Medicine Research Collaborative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0EC5092-4782-400E-9CCD-FC8470520B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84" y="79055"/>
            <a:ext cx="1119534" cy="98066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D7C0D4C-9F98-4188-994F-27C1DDF31B4E}"/>
              </a:ext>
            </a:extLst>
          </p:cNvPr>
          <p:cNvSpPr/>
          <p:nvPr/>
        </p:nvSpPr>
        <p:spPr>
          <a:xfrm>
            <a:off x="0" y="6540285"/>
            <a:ext cx="12192000" cy="3177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0" name="Picture 6" descr="Image result for twitter">
            <a:extLst>
              <a:ext uri="{FF2B5EF4-FFF2-40B4-BE49-F238E27FC236}">
                <a16:creationId xmlns:a16="http://schemas.microsoft.com/office/drawing/2014/main" id="{3F6A261B-F257-4DBA-914C-6B6DF36162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3423" y="6608990"/>
            <a:ext cx="276585" cy="22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BCC5AE9-1B43-45A3-AEA5-F1E5503988E0}"/>
              </a:ext>
            </a:extLst>
          </p:cNvPr>
          <p:cNvSpPr txBox="1"/>
          <p:nvPr/>
        </p:nvSpPr>
        <p:spPr>
          <a:xfrm flipH="1">
            <a:off x="1975756" y="6498184"/>
            <a:ext cx="2574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gemresearchuk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036" name="Picture 12" descr="Image result for gmail logo">
            <a:extLst>
              <a:ext uri="{FF2B5EF4-FFF2-40B4-BE49-F238E27FC236}">
                <a16:creationId xmlns:a16="http://schemas.microsoft.com/office/drawing/2014/main" id="{EE747CC0-3C17-4447-AE2E-4FA2C2DB3C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540" y="6580350"/>
            <a:ext cx="349228" cy="263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D4BCFB3-DD9F-4CDE-8083-F41BC2590A5F}"/>
              </a:ext>
            </a:extLst>
          </p:cNvPr>
          <p:cNvSpPr txBox="1"/>
          <p:nvPr/>
        </p:nvSpPr>
        <p:spPr>
          <a:xfrm flipH="1">
            <a:off x="8477768" y="6491229"/>
            <a:ext cx="3161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gemresearchuk@gmail.com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7A16E6-6D7E-4252-86B2-F5A5673765AA}"/>
              </a:ext>
            </a:extLst>
          </p:cNvPr>
          <p:cNvSpPr txBox="1"/>
          <p:nvPr/>
        </p:nvSpPr>
        <p:spPr>
          <a:xfrm flipH="1">
            <a:off x="4550173" y="6491229"/>
            <a:ext cx="3091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http://gemresearchuk.com</a:t>
            </a:r>
          </a:p>
        </p:txBody>
      </p:sp>
      <p:pic>
        <p:nvPicPr>
          <p:cNvPr id="106" name="Picture 105">
            <a:extLst>
              <a:ext uri="{FF2B5EF4-FFF2-40B4-BE49-F238E27FC236}">
                <a16:creationId xmlns:a16="http://schemas.microsoft.com/office/drawing/2014/main" id="{DD1A2F44-0F78-4B57-93F7-50C757AE224F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315" y="154552"/>
            <a:ext cx="1647327" cy="829665"/>
          </a:xfrm>
          <a:prstGeom prst="rect">
            <a:avLst/>
          </a:prstGeom>
        </p:spPr>
      </p:pic>
      <p:graphicFrame>
        <p:nvGraphicFramePr>
          <p:cNvPr id="107" name="Diagram 106">
            <a:extLst>
              <a:ext uri="{FF2B5EF4-FFF2-40B4-BE49-F238E27FC236}">
                <a16:creationId xmlns:a16="http://schemas.microsoft.com/office/drawing/2014/main" id="{3C78AA3E-021A-41B5-823A-0855D65F5B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2878068"/>
              </p:ext>
            </p:extLst>
          </p:nvPr>
        </p:nvGraphicFramePr>
        <p:xfrm>
          <a:off x="2962274" y="1268760"/>
          <a:ext cx="6662117" cy="52155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08" name="Picture 107">
            <a:extLst>
              <a:ext uri="{FF2B5EF4-FFF2-40B4-BE49-F238E27FC236}">
                <a16:creationId xmlns:a16="http://schemas.microsoft.com/office/drawing/2014/main" id="{75DBAF90-509A-4E38-AF79-C500A67FF628}"/>
              </a:ext>
            </a:extLst>
          </p:cNvPr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28" y="1940627"/>
            <a:ext cx="1066800" cy="14185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Picture 108">
            <a:extLst>
              <a:ext uri="{FF2B5EF4-FFF2-40B4-BE49-F238E27FC236}">
                <a16:creationId xmlns:a16="http://schemas.microsoft.com/office/drawing/2014/main" id="{0FC5ADCD-16FF-4FBC-ABDC-24AF56B7410E}"/>
              </a:ext>
            </a:extLst>
          </p:cNvPr>
          <p:cNvPicPr/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868"/>
          <a:stretch/>
        </p:blipFill>
        <p:spPr bwMode="auto">
          <a:xfrm>
            <a:off x="2015046" y="1945318"/>
            <a:ext cx="1481455" cy="14217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8" name="TextBox 87">
            <a:extLst>
              <a:ext uri="{FF2B5EF4-FFF2-40B4-BE49-F238E27FC236}">
                <a16:creationId xmlns:a16="http://schemas.microsoft.com/office/drawing/2014/main" id="{2A41F334-5D10-48E4-B616-F5DB6DD486C0}"/>
              </a:ext>
            </a:extLst>
          </p:cNvPr>
          <p:cNvSpPr txBox="1"/>
          <p:nvPr/>
        </p:nvSpPr>
        <p:spPr>
          <a:xfrm flipH="1">
            <a:off x="456140" y="1212341"/>
            <a:ext cx="1368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Probable sarcopenia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967C459D-B80D-4849-95EE-2DEF1204C1E4}"/>
              </a:ext>
            </a:extLst>
          </p:cNvPr>
          <p:cNvSpPr txBox="1"/>
          <p:nvPr/>
        </p:nvSpPr>
        <p:spPr>
          <a:xfrm>
            <a:off x="679612" y="342900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Fried frailty phenotype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EC67C27F-DE00-4F3B-8B60-027FDFE0A7BB}"/>
              </a:ext>
            </a:extLst>
          </p:cNvPr>
          <p:cNvSpPr txBox="1"/>
          <p:nvPr/>
        </p:nvSpPr>
        <p:spPr>
          <a:xfrm>
            <a:off x="963813" y="4271817"/>
            <a:ext cx="2102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Clinical Frailty Scale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8C5E82E0-6142-4886-8CC7-C9EF485620CD}"/>
              </a:ext>
            </a:extLst>
          </p:cNvPr>
          <p:cNvSpPr txBox="1"/>
          <p:nvPr/>
        </p:nvSpPr>
        <p:spPr>
          <a:xfrm>
            <a:off x="2567609" y="5282394"/>
            <a:ext cx="1329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Frailty Index</a:t>
            </a:r>
          </a:p>
        </p:txBody>
      </p: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0BF5F263-A594-41FD-8AE2-C8F4E8A5AAE7}"/>
              </a:ext>
            </a:extLst>
          </p:cNvPr>
          <p:cNvSpPr/>
          <p:nvPr/>
        </p:nvSpPr>
        <p:spPr>
          <a:xfrm>
            <a:off x="9331644" y="1628928"/>
            <a:ext cx="2185341" cy="648072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>
                <a:solidFill>
                  <a:schemeClr val="tx1"/>
                </a:solidFill>
              </a:rPr>
              <a:t>Primary outcome:</a:t>
            </a:r>
          </a:p>
          <a:p>
            <a:r>
              <a:rPr lang="en-GB" dirty="0">
                <a:solidFill>
                  <a:schemeClr val="tx1"/>
                </a:solidFill>
              </a:rPr>
              <a:t>30-day readmissions</a:t>
            </a:r>
          </a:p>
        </p:txBody>
      </p:sp>
      <p:sp>
        <p:nvSpPr>
          <p:cNvPr id="101" name="Rectangle: Rounded Corners 100">
            <a:extLst>
              <a:ext uri="{FF2B5EF4-FFF2-40B4-BE49-F238E27FC236}">
                <a16:creationId xmlns:a16="http://schemas.microsoft.com/office/drawing/2014/main" id="{8E6EC843-01F3-4DC2-91D6-E4DF1C85999F}"/>
              </a:ext>
            </a:extLst>
          </p:cNvPr>
          <p:cNvSpPr/>
          <p:nvPr/>
        </p:nvSpPr>
        <p:spPr>
          <a:xfrm>
            <a:off x="9096815" y="2780928"/>
            <a:ext cx="287215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PROGnosis</a:t>
            </a:r>
            <a:r>
              <a:rPr lang="en-GB" dirty="0"/>
              <a:t> </a:t>
            </a:r>
            <a:r>
              <a:rPr lang="en-GB" dirty="0" err="1"/>
              <a:t>RESearch</a:t>
            </a:r>
            <a:r>
              <a:rPr lang="en-GB" dirty="0"/>
              <a:t> Strategy (PROGRESS)</a:t>
            </a:r>
          </a:p>
        </p:txBody>
      </p:sp>
      <p:pic>
        <p:nvPicPr>
          <p:cNvPr id="1070" name="Picture 46" descr="Image result for PROGnosis RESearch Strategy">
            <a:extLst>
              <a:ext uri="{FF2B5EF4-FFF2-40B4-BE49-F238E27FC236}">
                <a16:creationId xmlns:a16="http://schemas.microsoft.com/office/drawing/2014/main" id="{F1986332-9908-415C-B1C6-DFA89FF9BE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306"/>
          <a:stretch/>
        </p:blipFill>
        <p:spPr bwMode="auto">
          <a:xfrm>
            <a:off x="9239240" y="3516392"/>
            <a:ext cx="1293652" cy="563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Picture 48" descr="Image result for PROGnosis RESearch Strategy">
            <a:extLst>
              <a:ext uri="{FF2B5EF4-FFF2-40B4-BE49-F238E27FC236}">
                <a16:creationId xmlns:a16="http://schemas.microsoft.com/office/drawing/2014/main" id="{90B07266-887E-417D-BBE7-0267D94784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572"/>
          <a:stretch/>
        </p:blipFill>
        <p:spPr bwMode="auto">
          <a:xfrm>
            <a:off x="10654789" y="3532741"/>
            <a:ext cx="1246113" cy="543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34" descr="Image result for uk map">
            <a:extLst>
              <a:ext uri="{FF2B5EF4-FFF2-40B4-BE49-F238E27FC236}">
                <a16:creationId xmlns:a16="http://schemas.microsoft.com/office/drawing/2014/main" id="{5459C2CE-0B51-4DF1-99CC-FD08E48D8C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1644" y="4510930"/>
            <a:ext cx="1187262" cy="1846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" name="Rectangle 103">
            <a:extLst>
              <a:ext uri="{FF2B5EF4-FFF2-40B4-BE49-F238E27FC236}">
                <a16:creationId xmlns:a16="http://schemas.microsoft.com/office/drawing/2014/main" id="{7A03AFFE-1393-417B-AE32-4A0289240159}"/>
              </a:ext>
            </a:extLst>
          </p:cNvPr>
          <p:cNvSpPr/>
          <p:nvPr/>
        </p:nvSpPr>
        <p:spPr>
          <a:xfrm>
            <a:off x="10704512" y="4794661"/>
            <a:ext cx="1155879" cy="12241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1003 patients</a:t>
            </a:r>
          </a:p>
          <a:p>
            <a:pPr algn="ctr"/>
            <a:r>
              <a:rPr lang="en-GB" dirty="0"/>
              <a:t>40 hospitals</a:t>
            </a:r>
          </a:p>
        </p:txBody>
      </p:sp>
    </p:spTree>
    <p:extLst>
      <p:ext uri="{BB962C8B-B14F-4D97-AF65-F5344CB8AC3E}">
        <p14:creationId xmlns:p14="http://schemas.microsoft.com/office/powerpoint/2010/main" val="2371811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2842</TotalTime>
  <Words>176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Carly Welch</dc:creator>
  <cp:lastModifiedBy>Carly Welch</cp:lastModifiedBy>
  <cp:revision>14</cp:revision>
  <dcterms:created xsi:type="dcterms:W3CDTF">2019-11-18T22:11:41Z</dcterms:created>
  <dcterms:modified xsi:type="dcterms:W3CDTF">2020-11-22T17:18:26Z</dcterms:modified>
</cp:coreProperties>
</file>