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14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18-451F-995A-0AFEFB19E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18-451F-995A-0AFEFB19EC9D}"/>
              </c:ext>
            </c:extLst>
          </c:dPt>
          <c:dLbls>
            <c:delete val="1"/>
          </c:dLbls>
          <c:val>
            <c:numRef>
              <c:f>Sheet1!$A$1:$B$1</c:f>
              <c:numCache>
                <c:formatCode>General</c:formatCode>
                <c:ptCount val="2"/>
                <c:pt idx="0">
                  <c:v>491</c:v>
                </c:pt>
                <c:pt idx="1">
                  <c:v>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8-451F-995A-0AFEFB19EC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Screening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D3-4D3B-AB39-C36BCB7ABC1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D3-4D3B-AB39-C36BCB7ABC1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D3-4D3B-AB39-C36BCB7ABC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Sheet1!$A$3:$C$3</c:f>
              <c:strCache>
                <c:ptCount val="3"/>
                <c:pt idx="0">
                  <c:v>Round-1</c:v>
                </c:pt>
                <c:pt idx="1">
                  <c:v>Round-2</c:v>
                </c:pt>
                <c:pt idx="2">
                  <c:v>Round-3</c:v>
                </c:pt>
              </c:strCache>
            </c:strRef>
          </c:cat>
          <c:val>
            <c:numRef>
              <c:f>Sheet1!$A$4:$C$4</c:f>
              <c:numCache>
                <c:formatCode>0.00%</c:formatCode>
                <c:ptCount val="3"/>
                <c:pt idx="0">
                  <c:v>0.27300000000000002</c:v>
                </c:pt>
                <c:pt idx="1">
                  <c:v>0.29599999999999999</c:v>
                </c:pt>
                <c:pt idx="2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D3-4D3B-AB39-C36BCB7ABC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-6"/>
        <c:axId val="521801608"/>
        <c:axId val="521802264"/>
      </c:barChart>
      <c:catAx>
        <c:axId val="52180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02264"/>
        <c:crosses val="autoZero"/>
        <c:auto val="1"/>
        <c:lblAlgn val="ctr"/>
        <c:lblOffset val="100"/>
        <c:noMultiLvlLbl val="0"/>
      </c:catAx>
      <c:valAx>
        <c:axId val="5218022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2180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Recognition</a:t>
            </a:r>
            <a:r>
              <a:rPr lang="en-GB" sz="1800" baseline="0" dirty="0"/>
              <a:t> rates</a:t>
            </a:r>
            <a:endParaRPr lang="en-GB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F3-4264-BF08-38889FB32F9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F3-4264-BF08-38889FB32F9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F3-4264-BF08-38889FB32F9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Sheet1!$A$6:$C$6</c:f>
              <c:strCache>
                <c:ptCount val="3"/>
                <c:pt idx="0">
                  <c:v>Round-1</c:v>
                </c:pt>
                <c:pt idx="1">
                  <c:v>Round-2</c:v>
                </c:pt>
                <c:pt idx="2">
                  <c:v>Round-3</c:v>
                </c:pt>
              </c:strCache>
            </c:strRef>
          </c:cat>
          <c:val>
            <c:numRef>
              <c:f>Sheet1!$A$7:$C$7</c:f>
              <c:numCache>
                <c:formatCode>0.00%</c:formatCode>
                <c:ptCount val="3"/>
                <c:pt idx="0">
                  <c:v>0.34200000000000003</c:v>
                </c:pt>
                <c:pt idx="1">
                  <c:v>0.57099999999999995</c:v>
                </c:pt>
                <c:pt idx="2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F3-4264-BF08-38889FB32F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-24"/>
        <c:axId val="414693128"/>
        <c:axId val="414693456"/>
      </c:barChart>
      <c:catAx>
        <c:axId val="41469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93456"/>
        <c:crosses val="autoZero"/>
        <c:auto val="1"/>
        <c:lblAlgn val="ctr"/>
        <c:lblOffset val="100"/>
        <c:noMultiLvlLbl val="0"/>
      </c:catAx>
      <c:valAx>
        <c:axId val="4146934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1469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C5E-159A-40E0-813C-7A3F9D3E3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C3D94-9076-471F-9F54-95DA6BAD3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A3F1C-4F30-4DFD-9F89-8AE68520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0A40C-3F8E-473F-879C-A2F13450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DEAE4-9E3B-47FD-9B4E-2FDD36B8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8ECD-B2A4-450D-9490-8F7189D5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2D78-6D94-454D-A763-0B0BA4FA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A1E80-9454-4716-84E7-1B7CDE1E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AD5B8-0774-4059-81D1-A449EE09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B61B-80B6-4601-93BF-ED2E6871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0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A3A4A-A647-4734-BC99-D81E8E009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9150F-0605-4B19-BF0E-51B65809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561AC-9C6E-4FCC-81CB-23287A8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07C19-06BF-4650-9651-B2503D74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0EDF-5E76-48E1-B209-D7EFDF94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8E79-2653-4FE2-AE55-513B7A54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0B4F-876D-4A56-9B10-F2D2626D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19D1-010D-447F-A6A0-7C49FD7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B2A2-8C7A-4274-A30E-571A61D9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50452-8A58-43E6-88D4-B35B9CA4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0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507E-D78A-4857-BB31-6ED7CD07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F212-15B3-4788-A0B4-05C92AE0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0D3EE-FE00-482D-A9ED-43CC1965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CA3D-BE09-43D6-BBFD-92639070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7C73-32FD-4CAD-90F1-03A0F71E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8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DAAD-4DE7-467E-B152-B0846E23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3BF3-7AE5-4FCA-B787-25F415145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5EC3C-24E8-4C8F-A9C1-B17174A2F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16FB6-4C84-4C90-A2C7-BD57A567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A5DE2-2235-4DD4-8678-DFAB9900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9C0A7-D7D6-4281-B1DE-86E9FAD6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8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7B92-958C-4ADE-9B4A-CC0686D9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72453-76C9-4B7A-8BBD-C2C23A76F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1B53-1615-4B03-BAB0-8708211D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5B5B8-9693-4B48-B94A-9A0E449CD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E2090-927D-45CF-A58B-A08A7573C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08971-4D12-45BB-BC1B-886E94B2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CD030-4A6B-4222-A339-2D5A53D0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B11D6-40F5-460B-9341-0ADBB1AC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22C8-067C-4A70-A522-51BA053E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B0769-0391-4362-9ACA-6C04E6DD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4A8CD-3604-4E98-B4FB-84AAD6EE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C5D60-7B81-4E2A-A1D5-C53A9B26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3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0DC57-38A4-4E82-867C-45095994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F0A0A-E231-4833-A65B-8D405186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B3891-CB04-4781-9FB5-DAB8C173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6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1BAD-0FD2-47F3-A47B-D2EAE2B2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D029-6836-445A-A0FB-3B0568E8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03CBD-CF02-4AD1-A53E-B0A0F94D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46B6C-4D7E-498C-998A-42CAE4D0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BEC0A-D048-4466-8BAA-92A087CB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F5E31-FF92-4349-BBF9-38E8AD56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2ABD-A696-4D19-B35A-FBF9D3CF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524A5-27CA-4FD6-8ACF-A8F29A90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CCF3A-9B8B-4634-97BB-0C535A715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1CABE-4726-4F14-8F75-A2966880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EC0CD-D872-46EE-89D8-E1C5E09A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8672-60FC-4A30-8585-4D144658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8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3D28A-1E0E-4623-B857-8851368F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9BF29-B152-4C1F-A093-1639713D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C625-EB7B-465C-BE0C-5BAD067AD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3D8D-6946-4316-A68F-C76B44765135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27A4B-A251-4673-B722-7D0B30D54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ACA38-634D-4FB5-BDC5-B3CCD798A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E666-03A5-431B-A4F2-8F9D9764D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chart" Target="../charts/chart3.xml"/><Relationship Id="rId5" Type="http://schemas.openxmlformats.org/officeDocument/2006/relationships/image" Target="../media/image4.png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chart" Target="../charts/chart1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7FC524-53EB-497D-87C3-752A0D61CBAC}"/>
              </a:ext>
            </a:extLst>
          </p:cNvPr>
          <p:cNvSpPr/>
          <p:nvPr/>
        </p:nvSpPr>
        <p:spPr>
          <a:xfrm>
            <a:off x="10384236" y="2007880"/>
            <a:ext cx="1638294" cy="11570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732EA-61AB-4AA7-A075-41F8C9322CCC}"/>
              </a:ext>
            </a:extLst>
          </p:cNvPr>
          <p:cNvSpPr/>
          <p:nvPr/>
        </p:nvSpPr>
        <p:spPr>
          <a:xfrm>
            <a:off x="0" y="0"/>
            <a:ext cx="12192000" cy="113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4834F-24B4-4CE0-B569-CF03F3CEDFC5}"/>
              </a:ext>
            </a:extLst>
          </p:cNvPr>
          <p:cNvSpPr txBox="1"/>
          <p:nvPr/>
        </p:nvSpPr>
        <p:spPr>
          <a:xfrm flipH="1">
            <a:off x="728869" y="0"/>
            <a:ext cx="107342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Cambria" panose="02040503050406030204" pitchFamily="18" charset="0"/>
              </a:rPr>
              <a:t>Improving delirium screening and recognition through quality improvement crowdsourcing: results of a </a:t>
            </a:r>
            <a:r>
              <a:rPr lang="en-GB" sz="2400" dirty="0" err="1">
                <a:solidFill>
                  <a:schemeClr val="bg1"/>
                </a:solidFill>
                <a:ea typeface="Cambria" panose="02040503050406030204" pitchFamily="18" charset="0"/>
              </a:rPr>
              <a:t>panspecialty</a:t>
            </a:r>
            <a:r>
              <a:rPr lang="en-GB" sz="2400" dirty="0">
                <a:solidFill>
                  <a:schemeClr val="bg1"/>
                </a:solidFill>
                <a:ea typeface="Cambria" panose="02040503050406030204" pitchFamily="18" charset="0"/>
              </a:rPr>
              <a:t> multi-centre project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a typeface="Cambria" panose="02040503050406030204" pitchFamily="18" charset="0"/>
              </a:rPr>
              <a:t>Geriatric Medicine Research Collaborative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C5092-4782-400E-9CCD-FC8470520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" y="79055"/>
            <a:ext cx="1119534" cy="980661"/>
          </a:xfrm>
          <a:prstGeom prst="rect">
            <a:avLst/>
          </a:prstGeom>
        </p:spPr>
      </p:pic>
      <p:pic>
        <p:nvPicPr>
          <p:cNvPr id="1026" name="Picture 2" descr="Image result for world delirium awareness day">
            <a:extLst>
              <a:ext uri="{FF2B5EF4-FFF2-40B4-BE49-F238E27FC236}">
                <a16:creationId xmlns:a16="http://schemas.microsoft.com/office/drawing/2014/main" id="{8F9471D9-79FB-4A68-B9FD-FBE97C77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070" y="79055"/>
            <a:ext cx="1019174" cy="9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7C0D4C-9F98-4188-994F-27C1DDF31B4E}"/>
              </a:ext>
            </a:extLst>
          </p:cNvPr>
          <p:cNvSpPr/>
          <p:nvPr/>
        </p:nvSpPr>
        <p:spPr>
          <a:xfrm>
            <a:off x="0" y="6540285"/>
            <a:ext cx="12192000" cy="317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mage result for twitter">
            <a:extLst>
              <a:ext uri="{FF2B5EF4-FFF2-40B4-BE49-F238E27FC236}">
                <a16:creationId xmlns:a16="http://schemas.microsoft.com/office/drawing/2014/main" id="{3F6A261B-F257-4DBA-914C-6B6DF361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23" y="6608990"/>
            <a:ext cx="276585" cy="2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CC5AE9-1B43-45A3-AEA5-F1E5503988E0}"/>
              </a:ext>
            </a:extLst>
          </p:cNvPr>
          <p:cNvSpPr txBox="1"/>
          <p:nvPr/>
        </p:nvSpPr>
        <p:spPr>
          <a:xfrm flipH="1">
            <a:off x="1975756" y="6498184"/>
            <a:ext cx="257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gemresearchuk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6" name="Picture 12" descr="Image result for gmail logo">
            <a:extLst>
              <a:ext uri="{FF2B5EF4-FFF2-40B4-BE49-F238E27FC236}">
                <a16:creationId xmlns:a16="http://schemas.microsoft.com/office/drawing/2014/main" id="{EE747CC0-3C17-4447-AE2E-4FA2C2DB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40" y="6580350"/>
            <a:ext cx="349228" cy="2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4BCFB3-DD9F-4CDE-8083-F41BC2590A5F}"/>
              </a:ext>
            </a:extLst>
          </p:cNvPr>
          <p:cNvSpPr txBox="1"/>
          <p:nvPr/>
        </p:nvSpPr>
        <p:spPr>
          <a:xfrm flipH="1">
            <a:off x="8477768" y="6491229"/>
            <a:ext cx="316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gemresearchuk@gmail.com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7A16E6-6D7E-4252-86B2-F5A5673765AA}"/>
              </a:ext>
            </a:extLst>
          </p:cNvPr>
          <p:cNvSpPr txBox="1"/>
          <p:nvPr/>
        </p:nvSpPr>
        <p:spPr>
          <a:xfrm flipH="1">
            <a:off x="4550173" y="6491229"/>
            <a:ext cx="309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http://gemresearchuk.com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ED50B9-3D19-4852-B1E9-0B8DDC9E1C5A}"/>
              </a:ext>
            </a:extLst>
          </p:cNvPr>
          <p:cNvSpPr/>
          <p:nvPr/>
        </p:nvSpPr>
        <p:spPr>
          <a:xfrm>
            <a:off x="56184" y="1270861"/>
            <a:ext cx="3260453" cy="343103"/>
          </a:xfrm>
          <a:prstGeom prst="roundRect">
            <a:avLst/>
          </a:prstGeom>
          <a:solidFill>
            <a:srgbClr val="99B2D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was the problem?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7AEB46C-5668-49DA-80AE-18FFBA8D086B}"/>
              </a:ext>
            </a:extLst>
          </p:cNvPr>
          <p:cNvSpPr/>
          <p:nvPr/>
        </p:nvSpPr>
        <p:spPr>
          <a:xfrm>
            <a:off x="56184" y="3170607"/>
            <a:ext cx="3260453" cy="343103"/>
          </a:xfrm>
          <a:prstGeom prst="roundRect">
            <a:avLst/>
          </a:prstGeom>
          <a:solidFill>
            <a:srgbClr val="99B2D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did we do?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683DBB-CAF7-4018-9FD2-3DBC6F9388BB}"/>
              </a:ext>
            </a:extLst>
          </p:cNvPr>
          <p:cNvSpPr/>
          <p:nvPr/>
        </p:nvSpPr>
        <p:spPr>
          <a:xfrm>
            <a:off x="3587214" y="1270861"/>
            <a:ext cx="8524030" cy="369332"/>
          </a:xfrm>
          <a:prstGeom prst="roundRect">
            <a:avLst/>
          </a:prstGeom>
          <a:solidFill>
            <a:srgbClr val="99B2D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did we find?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486DDE-6A32-4BCF-8A6F-6FD649EA5A22}"/>
              </a:ext>
            </a:extLst>
          </p:cNvPr>
          <p:cNvSpPr/>
          <p:nvPr/>
        </p:nvSpPr>
        <p:spPr>
          <a:xfrm>
            <a:off x="9251260" y="4088966"/>
            <a:ext cx="2859983" cy="369332"/>
          </a:xfrm>
          <a:prstGeom prst="roundRect">
            <a:avLst/>
          </a:prstGeom>
          <a:solidFill>
            <a:srgbClr val="99B2D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makes a difference?</a:t>
            </a:r>
          </a:p>
        </p:txBody>
      </p:sp>
      <p:pic>
        <p:nvPicPr>
          <p:cNvPr id="1038" name="Picture 14" descr="Image result for the scream">
            <a:extLst>
              <a:ext uri="{FF2B5EF4-FFF2-40B4-BE49-F238E27FC236}">
                <a16:creationId xmlns:a16="http://schemas.microsoft.com/office/drawing/2014/main" id="{C631E23B-19DD-4CD3-9737-70347E7FD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5" t="44689" r="34953" b="27006"/>
          <a:stretch/>
        </p:blipFill>
        <p:spPr bwMode="auto">
          <a:xfrm>
            <a:off x="137136" y="1745611"/>
            <a:ext cx="957630" cy="12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4C4285-D853-40E5-B430-4C4C25C9DEF7}"/>
              </a:ext>
            </a:extLst>
          </p:cNvPr>
          <p:cNvSpPr txBox="1"/>
          <p:nvPr/>
        </p:nvSpPr>
        <p:spPr>
          <a:xfrm>
            <a:off x="1175717" y="1745611"/>
            <a:ext cx="214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Delirium = common, distressing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2A21A-7756-4BD9-A97B-8CF4DF03B9B4}"/>
              </a:ext>
            </a:extLst>
          </p:cNvPr>
          <p:cNvSpPr/>
          <p:nvPr/>
        </p:nvSpPr>
        <p:spPr>
          <a:xfrm>
            <a:off x="1175717" y="2547234"/>
            <a:ext cx="227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BUT </a:t>
            </a:r>
            <a:r>
              <a:rPr lang="en-GB" b="1" dirty="0"/>
              <a:t>under-recognised</a:t>
            </a:r>
          </a:p>
        </p:txBody>
      </p:sp>
      <p:pic>
        <p:nvPicPr>
          <p:cNvPr id="1046" name="Picture 22" descr="Image result for google drive">
            <a:extLst>
              <a:ext uri="{FF2B5EF4-FFF2-40B4-BE49-F238E27FC236}">
                <a16:creationId xmlns:a16="http://schemas.microsoft.com/office/drawing/2014/main" id="{5839970F-A3C6-4622-8798-F5A4629D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5" y="3586929"/>
            <a:ext cx="1318484" cy="12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A43614-EE65-4826-A306-2A8AD437F78C}"/>
              </a:ext>
            </a:extLst>
          </p:cNvPr>
          <p:cNvSpPr txBox="1"/>
          <p:nvPr/>
        </p:nvSpPr>
        <p:spPr>
          <a:xfrm>
            <a:off x="311719" y="5485909"/>
            <a:ext cx="138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3×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02EFC0-9C80-4EFE-8318-23437FAC4D6A}"/>
              </a:ext>
            </a:extLst>
          </p:cNvPr>
          <p:cNvSpPr/>
          <p:nvPr/>
        </p:nvSpPr>
        <p:spPr>
          <a:xfrm>
            <a:off x="1382309" y="5418517"/>
            <a:ext cx="539481" cy="103880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Audit 1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14.3.2018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6CBBE8-3EAD-4AD3-A96F-7D45E743096F}"/>
              </a:ext>
            </a:extLst>
          </p:cNvPr>
          <p:cNvSpPr/>
          <p:nvPr/>
        </p:nvSpPr>
        <p:spPr>
          <a:xfrm>
            <a:off x="1976436" y="5430433"/>
            <a:ext cx="539481" cy="103880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Audit 2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14.9.2018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B9AB8A-4EBA-4575-BABC-6ADA46219B6B}"/>
              </a:ext>
            </a:extLst>
          </p:cNvPr>
          <p:cNvSpPr/>
          <p:nvPr/>
        </p:nvSpPr>
        <p:spPr>
          <a:xfrm>
            <a:off x="2570563" y="5430433"/>
            <a:ext cx="539481" cy="103880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Audit 3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13.3.2019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79E19670-5D75-4D71-A49F-BFEB3F20C875}"/>
              </a:ext>
            </a:extLst>
          </p:cNvPr>
          <p:cNvSpPr/>
          <p:nvPr/>
        </p:nvSpPr>
        <p:spPr>
          <a:xfrm rot="17828349">
            <a:off x="2388257" y="3755446"/>
            <a:ext cx="158094" cy="1106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D53ADF0F-2482-42CE-B6AD-E414AAF7CC2A}"/>
              </a:ext>
            </a:extLst>
          </p:cNvPr>
          <p:cNvSpPr/>
          <p:nvPr/>
        </p:nvSpPr>
        <p:spPr>
          <a:xfrm rot="7044554">
            <a:off x="2387393" y="3970628"/>
            <a:ext cx="158094" cy="1106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F51E7B-68D3-4C2F-9BBE-CB7B0B7D0B0A}"/>
              </a:ext>
            </a:extLst>
          </p:cNvPr>
          <p:cNvCxnSpPr/>
          <p:nvPr/>
        </p:nvCxnSpPr>
        <p:spPr>
          <a:xfrm flipH="1">
            <a:off x="1652049" y="4848692"/>
            <a:ext cx="1341896" cy="56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48747FA-8BBA-4D7D-A152-9B044665D263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246177" y="5001092"/>
            <a:ext cx="900168" cy="429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E50B67-8306-4264-9762-9A4A24566C0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840304" y="5109234"/>
            <a:ext cx="423382" cy="32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3ACBAA1-75EE-4D3B-BAC7-ABB140E26A1B}"/>
              </a:ext>
            </a:extLst>
          </p:cNvPr>
          <p:cNvSpPr txBox="1"/>
          <p:nvPr/>
        </p:nvSpPr>
        <p:spPr>
          <a:xfrm>
            <a:off x="37998" y="3596675"/>
            <a:ext cx="13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Guidelines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A3BFB3-D1BB-4AAA-8F03-4F6BFD07EAF0}"/>
              </a:ext>
            </a:extLst>
          </p:cNvPr>
          <p:cNvSpPr txBox="1"/>
          <p:nvPr/>
        </p:nvSpPr>
        <p:spPr>
          <a:xfrm>
            <a:off x="37998" y="4185930"/>
            <a:ext cx="13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Tools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0230D5-E5BC-472E-B483-A77FD361D8F7}"/>
              </a:ext>
            </a:extLst>
          </p:cNvPr>
          <p:cNvSpPr txBox="1"/>
          <p:nvPr/>
        </p:nvSpPr>
        <p:spPr>
          <a:xfrm>
            <a:off x="227099" y="4895767"/>
            <a:ext cx="13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9031956-7E6C-467A-ADB8-98880DDF3A6D}"/>
              </a:ext>
            </a:extLst>
          </p:cNvPr>
          <p:cNvCxnSpPr>
            <a:cxnSpLocks/>
          </p:cNvCxnSpPr>
          <p:nvPr/>
        </p:nvCxnSpPr>
        <p:spPr>
          <a:xfrm flipV="1">
            <a:off x="615951" y="4631363"/>
            <a:ext cx="477486" cy="36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66C1B96-29A7-47BE-BD7B-F7363CB1B10C}"/>
              </a:ext>
            </a:extLst>
          </p:cNvPr>
          <p:cNvCxnSpPr>
            <a:cxnSpLocks/>
          </p:cNvCxnSpPr>
          <p:nvPr/>
        </p:nvCxnSpPr>
        <p:spPr>
          <a:xfrm flipV="1">
            <a:off x="603014" y="4292375"/>
            <a:ext cx="490423" cy="9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7463FA-0B8C-4A6F-867E-AAAB5311194A}"/>
              </a:ext>
            </a:extLst>
          </p:cNvPr>
          <p:cNvCxnSpPr>
            <a:cxnSpLocks/>
          </p:cNvCxnSpPr>
          <p:nvPr/>
        </p:nvCxnSpPr>
        <p:spPr>
          <a:xfrm>
            <a:off x="701060" y="3906815"/>
            <a:ext cx="392377" cy="16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6" descr="Image result for twitter">
            <a:extLst>
              <a:ext uri="{FF2B5EF4-FFF2-40B4-BE49-F238E27FC236}">
                <a16:creationId xmlns:a16="http://schemas.microsoft.com/office/drawing/2014/main" id="{E718862A-B8C3-4B1D-BDDE-2E79AC68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34" y="3959888"/>
            <a:ext cx="348345" cy="2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Image result for gmail logo">
            <a:extLst>
              <a:ext uri="{FF2B5EF4-FFF2-40B4-BE49-F238E27FC236}">
                <a16:creationId xmlns:a16="http://schemas.microsoft.com/office/drawing/2014/main" id="{A405A525-6C92-44DC-BEA2-A08A4257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22" y="3690329"/>
            <a:ext cx="349228" cy="2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whatsapp symbol">
            <a:extLst>
              <a:ext uri="{FF2B5EF4-FFF2-40B4-BE49-F238E27FC236}">
                <a16:creationId xmlns:a16="http://schemas.microsoft.com/office/drawing/2014/main" id="{9FDDD32F-59D2-4164-BB07-95BB491C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03" y="3586785"/>
            <a:ext cx="307242" cy="3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AB08C1E8-D232-4C64-BC23-914D205FC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410173"/>
              </p:ext>
            </p:extLst>
          </p:nvPr>
        </p:nvGraphicFramePr>
        <p:xfrm>
          <a:off x="4766356" y="1531152"/>
          <a:ext cx="1380963" cy="114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0308C430-662E-4269-9EC9-EF54EC2DE22F}"/>
              </a:ext>
            </a:extLst>
          </p:cNvPr>
          <p:cNvSpPr txBox="1"/>
          <p:nvPr/>
        </p:nvSpPr>
        <p:spPr>
          <a:xfrm>
            <a:off x="5735941" y="1640193"/>
            <a:ext cx="1380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16.3%</a:t>
            </a:r>
          </a:p>
          <a:p>
            <a:r>
              <a:rPr lang="en-GB" sz="2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prevalence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57FA71-0F88-4924-8172-7F9D8AF8E08E}"/>
              </a:ext>
            </a:extLst>
          </p:cNvPr>
          <p:cNvSpPr txBox="1"/>
          <p:nvPr/>
        </p:nvSpPr>
        <p:spPr>
          <a:xfrm>
            <a:off x="3530138" y="181215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82 sites</a:t>
            </a:r>
          </a:p>
          <a:p>
            <a:pPr algn="ctr"/>
            <a:r>
              <a:rPr lang="en-GB" b="1" dirty="0"/>
              <a:t>3013 patients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326A78-BC84-4982-8692-DA7288031FB5}"/>
              </a:ext>
            </a:extLst>
          </p:cNvPr>
          <p:cNvSpPr/>
          <p:nvPr/>
        </p:nvSpPr>
        <p:spPr>
          <a:xfrm>
            <a:off x="3587214" y="1814712"/>
            <a:ext cx="1380963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9CF57AF5-3FDB-4351-99DC-59CC382E9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32966"/>
              </p:ext>
            </p:extLst>
          </p:nvPr>
        </p:nvGraphicFramePr>
        <p:xfrm>
          <a:off x="6912962" y="1689250"/>
          <a:ext cx="3593131" cy="169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A9EC7AA1-A390-4F5C-A482-F5C485CCC6B5}"/>
              </a:ext>
            </a:extLst>
          </p:cNvPr>
          <p:cNvSpPr/>
          <p:nvPr/>
        </p:nvSpPr>
        <p:spPr>
          <a:xfrm rot="21038612">
            <a:off x="7595433" y="2475310"/>
            <a:ext cx="2342608" cy="171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B7E786-BE3E-497B-9901-3E203C973343}"/>
              </a:ext>
            </a:extLst>
          </p:cNvPr>
          <p:cNvSpPr txBox="1"/>
          <p:nvPr/>
        </p:nvSpPr>
        <p:spPr>
          <a:xfrm>
            <a:off x="10416570" y="1992694"/>
            <a:ext cx="1694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Round-3 vs. Round-1:</a:t>
            </a:r>
          </a:p>
          <a:p>
            <a:pPr algn="ctr"/>
            <a:r>
              <a:rPr lang="en-GB" b="1" dirty="0"/>
              <a:t>OR 1.52 </a:t>
            </a:r>
          </a:p>
          <a:p>
            <a:pPr algn="ctr"/>
            <a:r>
              <a:rPr lang="en-GB" dirty="0"/>
              <a:t>(CI 1.19 – 1.93)</a:t>
            </a:r>
          </a:p>
        </p:txBody>
      </p: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4385C12B-1CE3-4007-A258-587AFD849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66718"/>
              </p:ext>
            </p:extLst>
          </p:nvPr>
        </p:nvGraphicFramePr>
        <p:xfrm>
          <a:off x="3577941" y="2526103"/>
          <a:ext cx="3521934" cy="171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2" name="Arrow: Right 71">
            <a:extLst>
              <a:ext uri="{FF2B5EF4-FFF2-40B4-BE49-F238E27FC236}">
                <a16:creationId xmlns:a16="http://schemas.microsoft.com/office/drawing/2014/main" id="{25160E26-58BE-44B4-907F-3DF86BD460A3}"/>
              </a:ext>
            </a:extLst>
          </p:cNvPr>
          <p:cNvSpPr/>
          <p:nvPr/>
        </p:nvSpPr>
        <p:spPr>
          <a:xfrm rot="21038612">
            <a:off x="4136509" y="3420101"/>
            <a:ext cx="2342608" cy="171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ED1E933-D7B4-4977-B20A-81E18E6DAD9B}"/>
              </a:ext>
            </a:extLst>
          </p:cNvPr>
          <p:cNvSpPr/>
          <p:nvPr/>
        </p:nvSpPr>
        <p:spPr>
          <a:xfrm>
            <a:off x="4164430" y="4247162"/>
            <a:ext cx="2432290" cy="7603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848468E-58B1-4B2C-BA92-D717C2EA10CF}"/>
              </a:ext>
            </a:extLst>
          </p:cNvPr>
          <p:cNvSpPr txBox="1"/>
          <p:nvPr/>
        </p:nvSpPr>
        <p:spPr>
          <a:xfrm>
            <a:off x="3706140" y="4287549"/>
            <a:ext cx="339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Round-3 vs. Round-1:</a:t>
            </a:r>
          </a:p>
          <a:p>
            <a:pPr algn="ctr"/>
            <a:r>
              <a:rPr lang="en-GB" b="1" dirty="0"/>
              <a:t>OR 3.65 </a:t>
            </a:r>
            <a:r>
              <a:rPr lang="en-GB" dirty="0"/>
              <a:t>(CI 1.94 – 6.87)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2A44B7-FB4D-45E7-B5FD-B8F1DC9F3221}"/>
              </a:ext>
            </a:extLst>
          </p:cNvPr>
          <p:cNvSpPr txBox="1"/>
          <p:nvPr/>
        </p:nvSpPr>
        <p:spPr>
          <a:xfrm flipH="1">
            <a:off x="7434061" y="3406458"/>
            <a:ext cx="186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Screening</a:t>
            </a:r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0DDB78D9-ECBB-4DD3-9BEC-D63C5B0BDB1A}"/>
              </a:ext>
            </a:extLst>
          </p:cNvPr>
          <p:cNvSpPr/>
          <p:nvPr/>
        </p:nvSpPr>
        <p:spPr>
          <a:xfrm rot="5400000">
            <a:off x="9169000" y="3159823"/>
            <a:ext cx="420479" cy="103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4E44C0-977E-449F-9496-F361E2CFBB19}"/>
              </a:ext>
            </a:extLst>
          </p:cNvPr>
          <p:cNvSpPr txBox="1"/>
          <p:nvPr/>
        </p:nvSpPr>
        <p:spPr>
          <a:xfrm flipH="1">
            <a:off x="9940695" y="3434145"/>
            <a:ext cx="186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51CC82-B256-4EC2-B907-779ADA15DC23}"/>
              </a:ext>
            </a:extLst>
          </p:cNvPr>
          <p:cNvSpPr txBox="1"/>
          <p:nvPr/>
        </p:nvSpPr>
        <p:spPr>
          <a:xfrm>
            <a:off x="8927733" y="3150838"/>
            <a:ext cx="1380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5×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EED388FD-A7DA-48AF-9C66-6DECCB07FD23}"/>
              </a:ext>
            </a:extLst>
          </p:cNvPr>
          <p:cNvSpPr/>
          <p:nvPr/>
        </p:nvSpPr>
        <p:spPr>
          <a:xfrm>
            <a:off x="3706140" y="5483036"/>
            <a:ext cx="3206822" cy="43614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1063D-A74D-4676-9CB9-11FA20812B82}"/>
              </a:ext>
            </a:extLst>
          </p:cNvPr>
          <p:cNvCxnSpPr>
            <a:cxnSpLocks/>
          </p:cNvCxnSpPr>
          <p:nvPr/>
        </p:nvCxnSpPr>
        <p:spPr>
          <a:xfrm>
            <a:off x="6426422" y="5588973"/>
            <a:ext cx="0" cy="450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73F102-0A96-41EB-A490-F12BFF83BAEB}"/>
              </a:ext>
            </a:extLst>
          </p:cNvPr>
          <p:cNvCxnSpPr>
            <a:cxnSpLocks/>
          </p:cNvCxnSpPr>
          <p:nvPr/>
        </p:nvCxnSpPr>
        <p:spPr>
          <a:xfrm>
            <a:off x="5159896" y="5588973"/>
            <a:ext cx="0" cy="450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49D0E45-D95E-4476-A829-F500E0BDE7D6}"/>
              </a:ext>
            </a:extLst>
          </p:cNvPr>
          <p:cNvSpPr txBox="1"/>
          <p:nvPr/>
        </p:nvSpPr>
        <p:spPr>
          <a:xfrm>
            <a:off x="4572870" y="5968239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No delirium</a:t>
            </a:r>
          </a:p>
          <a:p>
            <a:pPr algn="ctr"/>
            <a:r>
              <a:rPr lang="en-GB" sz="1600" dirty="0"/>
              <a:t>6 days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39D88F9-1378-4D3F-AE21-52CF1B6D0378}"/>
              </a:ext>
            </a:extLst>
          </p:cNvPr>
          <p:cNvSpPr txBox="1"/>
          <p:nvPr/>
        </p:nvSpPr>
        <p:spPr>
          <a:xfrm>
            <a:off x="5978222" y="5942775"/>
            <a:ext cx="896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Delirium</a:t>
            </a:r>
          </a:p>
          <a:p>
            <a:pPr algn="ctr"/>
            <a:r>
              <a:rPr lang="en-GB" sz="1600" dirty="0"/>
              <a:t>11 days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F221B8-5F15-4667-886D-FC938CBBFC5A}"/>
              </a:ext>
            </a:extLst>
          </p:cNvPr>
          <p:cNvSpPr txBox="1"/>
          <p:nvPr/>
        </p:nvSpPr>
        <p:spPr>
          <a:xfrm>
            <a:off x="4313772" y="5192170"/>
            <a:ext cx="226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Length of stay</a:t>
            </a:r>
          </a:p>
        </p:txBody>
      </p:sp>
      <p:pic>
        <p:nvPicPr>
          <p:cNvPr id="1054" name="Picture 30" descr="Image result for cartoon tombstone">
            <a:extLst>
              <a:ext uri="{FF2B5EF4-FFF2-40B4-BE49-F238E27FC236}">
                <a16:creationId xmlns:a16="http://schemas.microsoft.com/office/drawing/2014/main" id="{783357E5-54A5-4430-B958-2E1ED280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17" y="4401394"/>
            <a:ext cx="663538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0" descr="Image result for cartoon tombstone">
            <a:extLst>
              <a:ext uri="{FF2B5EF4-FFF2-40B4-BE49-F238E27FC236}">
                <a16:creationId xmlns:a16="http://schemas.microsoft.com/office/drawing/2014/main" id="{831E47F1-7CF9-492F-BBF7-7B331BE2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98" y="5167792"/>
            <a:ext cx="663538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0" descr="Image result for cartoon tombstone">
            <a:extLst>
              <a:ext uri="{FF2B5EF4-FFF2-40B4-BE49-F238E27FC236}">
                <a16:creationId xmlns:a16="http://schemas.microsoft.com/office/drawing/2014/main" id="{5D96B071-D5F9-464D-9141-295CDE0C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73" y="5192170"/>
            <a:ext cx="663538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6A91F55-7BD0-474F-9A39-1482E93D19DE}"/>
              </a:ext>
            </a:extLst>
          </p:cNvPr>
          <p:cNvSpPr txBox="1"/>
          <p:nvPr/>
        </p:nvSpPr>
        <p:spPr>
          <a:xfrm>
            <a:off x="7049484" y="3966539"/>
            <a:ext cx="226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Mortality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85BC093-4F76-48F0-86F2-A27D49F43D44}"/>
              </a:ext>
            </a:extLst>
          </p:cNvPr>
          <p:cNvSpPr txBox="1"/>
          <p:nvPr/>
        </p:nvSpPr>
        <p:spPr>
          <a:xfrm>
            <a:off x="7849229" y="448412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No delirium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25753-CAFE-4FEE-86A3-F1FE7EF4343C}"/>
              </a:ext>
            </a:extLst>
          </p:cNvPr>
          <p:cNvSpPr txBox="1"/>
          <p:nvPr/>
        </p:nvSpPr>
        <p:spPr>
          <a:xfrm>
            <a:off x="7049484" y="5864127"/>
            <a:ext cx="21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Delirium</a:t>
            </a:r>
          </a:p>
          <a:p>
            <a:r>
              <a:rPr lang="en-GB" sz="1600" b="1" dirty="0"/>
              <a:t>HR 1.83 (CI 1.30 – 2.60)</a:t>
            </a:r>
          </a:p>
        </p:txBody>
      </p:sp>
      <p:pic>
        <p:nvPicPr>
          <p:cNvPr id="1056" name="Picture 32" descr="Image result for nurse team">
            <a:extLst>
              <a:ext uri="{FF2B5EF4-FFF2-40B4-BE49-F238E27FC236}">
                <a16:creationId xmlns:a16="http://schemas.microsoft.com/office/drawing/2014/main" id="{6630EABB-6863-4622-AB0A-049C5FBB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84" y="4628963"/>
            <a:ext cx="1495135" cy="8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C5BEB6C-87FD-4D98-A742-3A59C86D0E24}"/>
              </a:ext>
            </a:extLst>
          </p:cNvPr>
          <p:cNvSpPr txBox="1"/>
          <p:nvPr/>
        </p:nvSpPr>
        <p:spPr>
          <a:xfrm flipH="1">
            <a:off x="10624561" y="4613453"/>
            <a:ext cx="156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Delirium team     </a:t>
            </a:r>
          </a:p>
          <a:p>
            <a:endParaRPr lang="en-GB" dirty="0"/>
          </a:p>
          <a:p>
            <a:r>
              <a:rPr lang="en-GB" dirty="0"/>
              <a:t>↑Screening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A7E307D-FC0C-4596-8F94-A5713BBF49D9}"/>
              </a:ext>
            </a:extLst>
          </p:cNvPr>
          <p:cNvCxnSpPr>
            <a:cxnSpLocks/>
          </p:cNvCxnSpPr>
          <p:nvPr/>
        </p:nvCxnSpPr>
        <p:spPr>
          <a:xfrm>
            <a:off x="11277921" y="4895767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E73D9EC-2692-4521-8D67-5535A1CC52F9}"/>
              </a:ext>
            </a:extLst>
          </p:cNvPr>
          <p:cNvSpPr txBox="1"/>
          <p:nvPr/>
        </p:nvSpPr>
        <p:spPr>
          <a:xfrm flipH="1">
            <a:off x="9176663" y="5560391"/>
            <a:ext cx="293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Admissions unit geriatrician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↑Recognition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C079FF8-2EB9-4493-A752-5331F1C59D95}"/>
              </a:ext>
            </a:extLst>
          </p:cNvPr>
          <p:cNvCxnSpPr>
            <a:cxnSpLocks/>
          </p:cNvCxnSpPr>
          <p:nvPr/>
        </p:nvCxnSpPr>
        <p:spPr>
          <a:xfrm>
            <a:off x="10735045" y="5854609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DA4EF3E-97E6-4EF6-92E0-17567B3CB654}"/>
              </a:ext>
            </a:extLst>
          </p:cNvPr>
          <p:cNvSpPr txBox="1"/>
          <p:nvPr/>
        </p:nvSpPr>
        <p:spPr>
          <a:xfrm>
            <a:off x="9696400" y="5303389"/>
            <a:ext cx="80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TEAM</a:t>
            </a:r>
          </a:p>
        </p:txBody>
      </p:sp>
      <p:pic>
        <p:nvPicPr>
          <p:cNvPr id="1058" name="Picture 34" descr="Image result for uk map">
            <a:extLst>
              <a:ext uri="{FF2B5EF4-FFF2-40B4-BE49-F238E27FC236}">
                <a16:creationId xmlns:a16="http://schemas.microsoft.com/office/drawing/2014/main" id="{2D8640A2-FBDE-4863-BBEE-EE32CD8C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4" y="4125882"/>
            <a:ext cx="750421" cy="11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1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146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Welch</dc:creator>
  <cp:lastModifiedBy>Carly Welch</cp:lastModifiedBy>
  <cp:revision>11</cp:revision>
  <dcterms:created xsi:type="dcterms:W3CDTF">2019-11-18T22:11:41Z</dcterms:created>
  <dcterms:modified xsi:type="dcterms:W3CDTF">2020-11-22T17:28:16Z</dcterms:modified>
</cp:coreProperties>
</file>