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0" d="100"/>
          <a:sy n="30" d="100"/>
        </p:scale>
        <p:origin x="612" y="-487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xw626\Downloads\Anaemia%20NOF%20collated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xw626\Downloads\Anaemia%20NOF%20collated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cat>
            <c:strRef>
              <c:f>Sheet1!$C$20:$C$21</c:f>
              <c:strCache>
                <c:ptCount val="2"/>
                <c:pt idx="0">
                  <c:v>Not transfused</c:v>
                </c:pt>
                <c:pt idx="1">
                  <c:v>Transfused</c:v>
                </c:pt>
              </c:strCache>
            </c:strRef>
          </c:cat>
          <c:val>
            <c:numRef>
              <c:f>Sheet1!$D$20:$D$21</c:f>
              <c:numCache>
                <c:formatCode>0.00</c:formatCode>
                <c:ptCount val="2"/>
                <c:pt idx="0" formatCode="General">
                  <c:v>124.17977528089888</c:v>
                </c:pt>
                <c:pt idx="1">
                  <c:v>115.53125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3-4FB4-BC07-07FBA0934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01760"/>
        <c:axId val="129886464"/>
      </c:barChart>
      <c:catAx>
        <c:axId val="12970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400"/>
            </a:pPr>
            <a:endParaRPr lang="en-US"/>
          </a:p>
        </c:txPr>
        <c:crossAx val="129886464"/>
        <c:crosses val="autoZero"/>
        <c:auto val="1"/>
        <c:lblAlgn val="ctr"/>
        <c:lblOffset val="100"/>
        <c:noMultiLvlLbl val="0"/>
      </c:catAx>
      <c:valAx>
        <c:axId val="129886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400"/>
                </a:pPr>
                <a:r>
                  <a:rPr lang="en-US" sz="3400" dirty="0"/>
                  <a:t>Admission</a:t>
                </a:r>
                <a:r>
                  <a:rPr lang="en-US" sz="3400" baseline="0" dirty="0"/>
                  <a:t> </a:t>
                </a:r>
                <a:r>
                  <a:rPr lang="en-US" sz="3400" baseline="0" dirty="0" err="1"/>
                  <a:t>Haemoglobin</a:t>
                </a:r>
                <a:r>
                  <a:rPr lang="en-US" sz="3400" baseline="0" dirty="0"/>
                  <a:t> </a:t>
                </a:r>
                <a:r>
                  <a:rPr lang="en-US" sz="3400" dirty="0"/>
                  <a:t>level (g/L)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2970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20"/>
            <c:spPr>
              <a:solidFill>
                <a:srgbClr val="002060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Sheet2!$B$2:$B$38</c:f>
              <c:numCache>
                <c:formatCode>General</c:formatCode>
                <c:ptCount val="3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4.5</c:v>
                </c:pt>
                <c:pt idx="11">
                  <c:v>5</c:v>
                </c:pt>
                <c:pt idx="12">
                  <c:v>5.9</c:v>
                </c:pt>
                <c:pt idx="13">
                  <c:v>7.1</c:v>
                </c:pt>
                <c:pt idx="14">
                  <c:v>7.7</c:v>
                </c:pt>
                <c:pt idx="15">
                  <c:v>8.6999999999999993</c:v>
                </c:pt>
                <c:pt idx="16">
                  <c:v>8.6999999999999993</c:v>
                </c:pt>
                <c:pt idx="17">
                  <c:v>9</c:v>
                </c:pt>
                <c:pt idx="18">
                  <c:v>9.4</c:v>
                </c:pt>
                <c:pt idx="19">
                  <c:v>9.6</c:v>
                </c:pt>
                <c:pt idx="20">
                  <c:v>10</c:v>
                </c:pt>
                <c:pt idx="21">
                  <c:v>10</c:v>
                </c:pt>
                <c:pt idx="22">
                  <c:v>11.2</c:v>
                </c:pt>
                <c:pt idx="23">
                  <c:v>11.8</c:v>
                </c:pt>
                <c:pt idx="24">
                  <c:v>13.8</c:v>
                </c:pt>
                <c:pt idx="25">
                  <c:v>14.1</c:v>
                </c:pt>
                <c:pt idx="26">
                  <c:v>14.5</c:v>
                </c:pt>
                <c:pt idx="27">
                  <c:v>15.3</c:v>
                </c:pt>
                <c:pt idx="28">
                  <c:v>15.4</c:v>
                </c:pt>
                <c:pt idx="29">
                  <c:v>15.8</c:v>
                </c:pt>
                <c:pt idx="30">
                  <c:v>16.2</c:v>
                </c:pt>
                <c:pt idx="31">
                  <c:v>17.100000000000001</c:v>
                </c:pt>
                <c:pt idx="32">
                  <c:v>17.5</c:v>
                </c:pt>
                <c:pt idx="33">
                  <c:v>18</c:v>
                </c:pt>
                <c:pt idx="34">
                  <c:v>18.2</c:v>
                </c:pt>
                <c:pt idx="35">
                  <c:v>20.6</c:v>
                </c:pt>
                <c:pt idx="36">
                  <c:v>22.4</c:v>
                </c:pt>
              </c:numCache>
            </c:numRef>
          </c:xVal>
          <c:yVal>
            <c:numRef>
              <c:f>Sheet2!$C$2:$C$38</c:f>
              <c:numCache>
                <c:formatCode>General</c:formatCode>
                <c:ptCount val="3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161</c:v>
                </c:pt>
                <c:pt idx="11">
                  <c:v>103</c:v>
                </c:pt>
                <c:pt idx="12">
                  <c:v>151</c:v>
                </c:pt>
                <c:pt idx="13">
                  <c:v>134</c:v>
                </c:pt>
                <c:pt idx="14">
                  <c:v>64</c:v>
                </c:pt>
                <c:pt idx="15">
                  <c:v>94</c:v>
                </c:pt>
                <c:pt idx="16">
                  <c:v>94</c:v>
                </c:pt>
                <c:pt idx="17">
                  <c:v>108</c:v>
                </c:pt>
                <c:pt idx="18">
                  <c:v>606</c:v>
                </c:pt>
                <c:pt idx="19">
                  <c:v>92</c:v>
                </c:pt>
                <c:pt idx="20">
                  <c:v>126</c:v>
                </c:pt>
                <c:pt idx="21">
                  <c:v>56</c:v>
                </c:pt>
                <c:pt idx="22">
                  <c:v>128</c:v>
                </c:pt>
                <c:pt idx="23">
                  <c:v>832</c:v>
                </c:pt>
                <c:pt idx="24">
                  <c:v>72</c:v>
                </c:pt>
                <c:pt idx="25">
                  <c:v>396</c:v>
                </c:pt>
                <c:pt idx="26">
                  <c:v>1125</c:v>
                </c:pt>
                <c:pt idx="27">
                  <c:v>38</c:v>
                </c:pt>
                <c:pt idx="28">
                  <c:v>493</c:v>
                </c:pt>
                <c:pt idx="29">
                  <c:v>1121</c:v>
                </c:pt>
                <c:pt idx="30">
                  <c:v>97</c:v>
                </c:pt>
                <c:pt idx="31">
                  <c:v>213</c:v>
                </c:pt>
                <c:pt idx="32">
                  <c:v>139</c:v>
                </c:pt>
                <c:pt idx="33">
                  <c:v>171</c:v>
                </c:pt>
                <c:pt idx="34">
                  <c:v>570</c:v>
                </c:pt>
                <c:pt idx="35">
                  <c:v>93</c:v>
                </c:pt>
                <c:pt idx="36">
                  <c:v>655.4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400-426E-8B9E-D5D43DAB3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194880"/>
        <c:axId val="131197568"/>
      </c:scatterChart>
      <c:valAx>
        <c:axId val="131194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400"/>
                </a:pPr>
                <a:r>
                  <a:rPr lang="en-GB" sz="3400"/>
                  <a:t>Iron</a:t>
                </a:r>
                <a:r>
                  <a:rPr lang="en-GB" sz="3400" baseline="0"/>
                  <a:t> saturations (%)</a:t>
                </a:r>
                <a:endParaRPr lang="en-GB" sz="3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31197568"/>
        <c:crosses val="autoZero"/>
        <c:crossBetween val="midCat"/>
      </c:valAx>
      <c:valAx>
        <c:axId val="1311975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400"/>
                </a:pPr>
                <a:r>
                  <a:rPr lang="en-GB" sz="3400"/>
                  <a:t>Ferritin</a:t>
                </a:r>
                <a:r>
                  <a:rPr lang="en-GB" sz="3400" baseline="0"/>
                  <a:t> levels</a:t>
                </a:r>
                <a:endParaRPr lang="en-GB" sz="3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31194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7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0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5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6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5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3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1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442A-50B5-4923-934D-A3E33A799D27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341B-56C3-4060-9D8D-8E2C33C81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6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guidance.nice.org.uk/CG124" TargetMode="External"/><Relationship Id="rId4" Type="http://schemas.openxmlformats.org/officeDocument/2006/relationships/image" Target="../media/image3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334253"/>
            <a:ext cx="30279975" cy="34742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Geriatric Medicine Research Collaborative</a:t>
            </a:r>
          </a:p>
          <a:p>
            <a:pPr algn="ctr"/>
            <a:r>
              <a:rPr lang="en-GB" sz="4800" dirty="0"/>
              <a:t>http://gemresearchuk.wixsite.com/national</a:t>
            </a:r>
          </a:p>
          <a:p>
            <a:pPr algn="ctr"/>
            <a:endParaRPr lang="en-GB" sz="4800" dirty="0"/>
          </a:p>
        </p:txBody>
      </p:sp>
      <p:pic>
        <p:nvPicPr>
          <p:cNvPr id="1026" name="Picture 2" descr="\\ADF\Storage\C\W\CXW626\My Pictures\GeM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307" y="39562434"/>
            <a:ext cx="3017912" cy="30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8" y="39562434"/>
            <a:ext cx="733425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face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" y="40366138"/>
            <a:ext cx="784480" cy="7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 result for linked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7" y="41151243"/>
            <a:ext cx="884886" cy="88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mage result for youtub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3" y="42024044"/>
            <a:ext cx="784480" cy="7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0315" y="39426753"/>
            <a:ext cx="4202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@</a:t>
            </a:r>
            <a:r>
              <a:rPr lang="en-GB" sz="4400" dirty="0" err="1">
                <a:solidFill>
                  <a:schemeClr val="bg1"/>
                </a:solidFill>
              </a:rPr>
              <a:t>gemresearchuk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0623" y="40406438"/>
            <a:ext cx="4202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@</a:t>
            </a:r>
            <a:r>
              <a:rPr lang="en-GB" sz="4400" dirty="0" err="1">
                <a:solidFill>
                  <a:schemeClr val="bg1"/>
                </a:solidFill>
              </a:rPr>
              <a:t>gemresearchuk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0315" y="41226561"/>
            <a:ext cx="4202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@</a:t>
            </a:r>
            <a:r>
              <a:rPr lang="en-GB" sz="4400" dirty="0" err="1">
                <a:solidFill>
                  <a:schemeClr val="bg1"/>
                </a:solidFill>
              </a:rPr>
              <a:t>gemresearchuk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1060" y="42060336"/>
            <a:ext cx="4202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@</a:t>
            </a:r>
            <a:r>
              <a:rPr lang="en-GB" sz="4400" dirty="0" err="1">
                <a:solidFill>
                  <a:schemeClr val="bg1"/>
                </a:solidFill>
              </a:rPr>
              <a:t>gemresearchuk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1037" name="Picture 13" descr="Image result for goog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851" y="41797417"/>
            <a:ext cx="933219" cy="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2374934" y="41879305"/>
            <a:ext cx="65748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gemresearchuk@gmail.com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98" y="377926"/>
            <a:ext cx="29762021" cy="437042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8800" dirty="0">
                <a:solidFill>
                  <a:schemeClr val="bg1"/>
                </a:solidFill>
                <a:latin typeface="Cambria" panose="02040503050406030204" pitchFamily="18" charset="0"/>
              </a:rPr>
              <a:t>Anaemia is prevalent in patients undergoing operative management for fractured necks of femurs</a:t>
            </a:r>
          </a:p>
          <a:p>
            <a:r>
              <a:rPr lang="en-GB" sz="5400" dirty="0">
                <a:solidFill>
                  <a:schemeClr val="bg1"/>
                </a:solidFill>
                <a:latin typeface="+mj-lt"/>
              </a:rPr>
              <a:t>Geriatric Medicine Research Collaborative</a:t>
            </a:r>
            <a:r>
              <a:rPr lang="en-GB" sz="5400" baseline="30000" dirty="0">
                <a:solidFill>
                  <a:schemeClr val="bg1"/>
                </a:solidFill>
                <a:latin typeface="+mj-lt"/>
              </a:rPr>
              <a:t>1</a:t>
            </a:r>
          </a:p>
          <a:p>
            <a:r>
              <a:rPr lang="en-GB" sz="4400" baseline="30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GB" sz="4800" dirty="0">
                <a:solidFill>
                  <a:schemeClr val="bg1"/>
                </a:solidFill>
                <a:latin typeface="+mj-lt"/>
              </a:rPr>
              <a:t>Full list of collaborators  and affiliations listed on additional sheet</a:t>
            </a:r>
            <a:endParaRPr lang="en-GB" sz="4400" baseline="30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178" y="4907323"/>
            <a:ext cx="1454177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7199" y="20623170"/>
            <a:ext cx="1454177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9041" y="28605062"/>
            <a:ext cx="1454177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498681" y="26228798"/>
            <a:ext cx="1454177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9041" y="6237842"/>
            <a:ext cx="144599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dirty="0"/>
              <a:t>Mortality in patients with hip fractures is high; 10% within one month, and one third at one year. Only half of deaths are attributable to the fracture; co-morbidity and frailty are common. </a:t>
            </a:r>
            <a:r>
              <a:rPr lang="en-GB" sz="4400" b="1" dirty="0"/>
              <a:t>Anaemia is prevalent </a:t>
            </a:r>
            <a:r>
              <a:rPr lang="en-GB" sz="4400" dirty="0"/>
              <a:t>amongst frail individuals. In addition, hip fractures are associated with heightened inflammation, which may lead to </a:t>
            </a:r>
            <a:r>
              <a:rPr lang="en-GB" sz="4400" b="1" dirty="0"/>
              <a:t>functional iron deficiency</a:t>
            </a:r>
            <a:r>
              <a:rPr lang="en-GB" sz="4400" dirty="0"/>
              <a:t>. We hypothesised that anaemia would be prevalent amongst patients with fractured necks of femurs.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7198" y="22103724"/>
            <a:ext cx="145417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dirty="0"/>
              <a:t>We performed secondary data analysis on an anonymised database of results collected as part of a national collaborative audit. This included patients who underwent operative management of fractured necks of femurs over a three-month period. Routinely collected data on Haemoglobin (</a:t>
            </a:r>
            <a:r>
              <a:rPr lang="en-GB" sz="4400" dirty="0" err="1"/>
              <a:t>Hb</a:t>
            </a:r>
            <a:r>
              <a:rPr lang="en-GB" sz="4400" dirty="0"/>
              <a:t>) levels and haematinics were available. We assessed anaemia prevalence, and performed logistic regression to assess if admission </a:t>
            </a:r>
            <a:r>
              <a:rPr lang="en-GB" sz="4400" dirty="0" err="1"/>
              <a:t>Hb</a:t>
            </a:r>
            <a:r>
              <a:rPr lang="en-GB" sz="4400" dirty="0"/>
              <a:t> was predictive of the need for blood transfusion post-operatively.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849" y="29973214"/>
            <a:ext cx="14492106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dirty="0"/>
              <a:t>Results were available from six UK hospitals. Haematology results were available for 309 patients, and prescription information for 210 patients. </a:t>
            </a:r>
            <a:r>
              <a:rPr lang="en-GB" sz="4400" b="1" dirty="0"/>
              <a:t>42% of females and 62% of males were anaemic </a:t>
            </a:r>
            <a:r>
              <a:rPr lang="en-GB" sz="4400" dirty="0"/>
              <a:t>on admission (cut-offs 120g/L, 130g/L respectively). Haematinics were checked in 14%. Ferritin correlated poorly with iron saturations (r=0.325, p=0.098). 15% (32) were given packed red cells post-operatively. Mean admission </a:t>
            </a:r>
            <a:r>
              <a:rPr lang="en-GB" sz="4400" dirty="0" err="1"/>
              <a:t>Hb</a:t>
            </a:r>
            <a:r>
              <a:rPr lang="en-GB" sz="4400" dirty="0"/>
              <a:t> was lower in patients transfused post-operatively (115g/L vs 124g/L, p=0.006). Adjusting for age and gender, reducing </a:t>
            </a:r>
            <a:r>
              <a:rPr lang="en-GB" sz="4400" dirty="0" err="1"/>
              <a:t>Hb</a:t>
            </a:r>
            <a:r>
              <a:rPr lang="en-GB" sz="4400" dirty="0"/>
              <a:t> was predictive of post-operative blood transfusion (AOR 1.04, p=0.008).  </a:t>
            </a:r>
            <a:r>
              <a:rPr lang="en-GB" sz="4400" b="1" dirty="0"/>
              <a:t>A pre-operative </a:t>
            </a:r>
            <a:r>
              <a:rPr lang="en-GB" sz="4400" b="1" dirty="0" err="1"/>
              <a:t>Hb</a:t>
            </a:r>
            <a:r>
              <a:rPr lang="en-GB" sz="4400" b="1" dirty="0"/>
              <a:t> &lt;114g/L was associated with a 3-fold increased risk of blood transfusion (AOR 3.56,p=0.001)</a:t>
            </a:r>
            <a:r>
              <a:rPr lang="en-GB" sz="4400" dirty="0"/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498681" y="27740966"/>
            <a:ext cx="145417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b="1" dirty="0"/>
              <a:t>Anaemia is prevalent </a:t>
            </a:r>
            <a:r>
              <a:rPr lang="en-GB" sz="4400" dirty="0"/>
              <a:t>amongst patients admitted with fractured necks of femurs. Ferritin is not a reliable test of iron deficiency in this group. Packed red cells are commonly used in the post-operative period. Reduced </a:t>
            </a:r>
            <a:r>
              <a:rPr lang="en-GB" sz="4400" dirty="0" err="1"/>
              <a:t>Hb</a:t>
            </a:r>
            <a:r>
              <a:rPr lang="en-GB" sz="4400" dirty="0"/>
              <a:t> on admission is associated with increased risk of requiring blood transfusion post-operatively. This suggests that clinicians may be guided by absolute levels when deciding if blood transfusions are necessary. Further research to identify </a:t>
            </a:r>
            <a:r>
              <a:rPr lang="en-GB" sz="4400" b="1" dirty="0"/>
              <a:t>means to reduce blood transfusions</a:t>
            </a:r>
            <a:r>
              <a:rPr lang="en-GB" sz="4400" dirty="0"/>
              <a:t> is warranted.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576340" y="11974577"/>
            <a:ext cx="12025336" cy="7121778"/>
            <a:chOff x="2067964" y="613147"/>
            <a:chExt cx="5385740" cy="4652445"/>
          </a:xfrm>
        </p:grpSpPr>
        <p:sp>
          <p:nvSpPr>
            <p:cNvPr id="43" name="Oval 42"/>
            <p:cNvSpPr/>
            <p:nvPr/>
          </p:nvSpPr>
          <p:spPr>
            <a:xfrm>
              <a:off x="2067964" y="2924944"/>
              <a:ext cx="2288011" cy="1152128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/>
                <a:t>FRAILTY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076056" y="4221088"/>
              <a:ext cx="2377648" cy="104450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/>
                <a:t>FRACTURED NECK OF FEMUR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36096" y="2060848"/>
              <a:ext cx="1222417" cy="39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/>
                <a:t>ANAEMIA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20404" y="613147"/>
              <a:ext cx="3009651" cy="727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/>
                <a:t>IRON DEFICIENCY</a:t>
              </a:r>
            </a:p>
            <a:p>
              <a:r>
                <a:rPr lang="en-GB" sz="3600" dirty="0"/>
                <a:t>(FUNCTIONAL AND TRUE)</a:t>
              </a:r>
            </a:p>
          </p:txBody>
        </p:sp>
        <p:cxnSp>
          <p:nvCxnSpPr>
            <p:cNvPr id="47" name="Curved Connector 46"/>
            <p:cNvCxnSpPr/>
            <p:nvPr/>
          </p:nvCxnSpPr>
          <p:spPr>
            <a:xfrm flipV="1">
              <a:off x="2699792" y="976956"/>
              <a:ext cx="1440160" cy="1803973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/>
            <p:nvPr/>
          </p:nvCxnSpPr>
          <p:spPr>
            <a:xfrm flipV="1">
              <a:off x="3635896" y="2095982"/>
              <a:ext cx="1800200" cy="828962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/>
            <p:nvPr/>
          </p:nvCxnSpPr>
          <p:spPr>
            <a:xfrm rot="10800000" flipV="1">
              <a:off x="4139952" y="2430180"/>
              <a:ext cx="1296144" cy="638780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>
              <a:endCxn id="45" idx="0"/>
            </p:cNvCxnSpPr>
            <p:nvPr/>
          </p:nvCxnSpPr>
          <p:spPr>
            <a:xfrm rot="16200000" flipH="1">
              <a:off x="5381659" y="1395203"/>
              <a:ext cx="720082" cy="611209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/>
            <p:nvPr/>
          </p:nvCxnSpPr>
          <p:spPr>
            <a:xfrm rot="5400000" flipH="1" flipV="1">
              <a:off x="5248533" y="3323421"/>
              <a:ext cx="1638618" cy="12702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>
              <a:off x="3347864" y="4149080"/>
              <a:ext cx="1584176" cy="792088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/>
            <p:nvPr/>
          </p:nvCxnSpPr>
          <p:spPr>
            <a:xfrm rot="10800000">
              <a:off x="2843808" y="4221088"/>
              <a:ext cx="2088232" cy="936104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Curved Connector 60"/>
          <p:cNvCxnSpPr/>
          <p:nvPr/>
        </p:nvCxnSpPr>
        <p:spPr>
          <a:xfrm rot="16200000" flipV="1">
            <a:off x="9977349" y="13868044"/>
            <a:ext cx="4855761" cy="2006347"/>
          </a:xfrm>
          <a:prstGeom prst="curvedConnector3">
            <a:avLst>
              <a:gd name="adj1" fmla="val 1041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359041" y="19532054"/>
            <a:ext cx="1445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Figure 1 </a:t>
            </a:r>
            <a:r>
              <a:rPr lang="en-GB" sz="4000" dirty="0"/>
              <a:t>– Relationship between anaemia, frailty, and hip fractures</a:t>
            </a:r>
          </a:p>
        </p:txBody>
      </p:sp>
      <p:graphicFrame>
        <p:nvGraphicFramePr>
          <p:cNvPr id="74" name="Chart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30145"/>
              </p:ext>
            </p:extLst>
          </p:nvPr>
        </p:nvGraphicFramePr>
        <p:xfrm>
          <a:off x="15481168" y="4975946"/>
          <a:ext cx="14558050" cy="866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5490024" y="13536556"/>
            <a:ext cx="14459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/>
              <a:t>Figure 2 </a:t>
            </a:r>
            <a:r>
              <a:rPr lang="en-GB" sz="4000" dirty="0"/>
              <a:t>– Comparison of admission </a:t>
            </a:r>
            <a:r>
              <a:rPr lang="en-GB" sz="4000" dirty="0" err="1"/>
              <a:t>Hb</a:t>
            </a:r>
            <a:r>
              <a:rPr lang="en-GB" sz="4000" dirty="0"/>
              <a:t> levels between patients who did and did not require a post-operative blood transfusion. Admission </a:t>
            </a:r>
            <a:r>
              <a:rPr lang="en-GB" sz="4000" dirty="0" err="1"/>
              <a:t>Hb</a:t>
            </a:r>
            <a:r>
              <a:rPr lang="en-GB" sz="4000" dirty="0"/>
              <a:t> was lower in patients who required a blood transfusion compared to those who did not. </a:t>
            </a:r>
          </a:p>
        </p:txBody>
      </p:sp>
      <p:graphicFrame>
        <p:nvGraphicFramePr>
          <p:cNvPr id="76" name="Chart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16345"/>
              </p:ext>
            </p:extLst>
          </p:nvPr>
        </p:nvGraphicFramePr>
        <p:xfrm>
          <a:off x="15497441" y="16209934"/>
          <a:ext cx="14452518" cy="7282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5490023" y="23420486"/>
            <a:ext cx="144599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/>
              <a:t>Figure 3 </a:t>
            </a:r>
            <a:r>
              <a:rPr lang="en-GB" sz="4000" dirty="0"/>
              <a:t>– Relationship between serum ferritin and iron saturations in the small number of patients who had both tests sent (12%; 37 out of 309). Ferritin levels varied greatly amongst patients and correlated poorly with iron saturations (r=0.325, p=0.098). 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490023" y="33927275"/>
            <a:ext cx="1454177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0" name="TextBox 1029"/>
          <p:cNvSpPr txBox="1"/>
          <p:nvPr/>
        </p:nvSpPr>
        <p:spPr>
          <a:xfrm>
            <a:off x="15498681" y="35127604"/>
            <a:ext cx="144512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GB" sz="3600" dirty="0"/>
              <a:t>National Clinical Guidelines. The management of hip fractures in adults, 2011. </a:t>
            </a:r>
            <a:r>
              <a:rPr lang="en-GB" sz="3600" dirty="0">
                <a:hlinkClick r:id="rId10"/>
              </a:rPr>
              <a:t>http://guidance.nice.org.uk/CG124</a:t>
            </a:r>
            <a:r>
              <a:rPr lang="en-GB" sz="3600" dirty="0"/>
              <a:t>.</a:t>
            </a:r>
          </a:p>
          <a:p>
            <a:pPr marL="742950" indent="-742950" algn="just">
              <a:buAutoNum type="arabicPeriod"/>
            </a:pPr>
            <a:r>
              <a:rPr lang="en-GB" sz="3600" dirty="0" err="1"/>
              <a:t>Rohrig</a:t>
            </a:r>
            <a:r>
              <a:rPr lang="en-GB" sz="3600" dirty="0"/>
              <a:t> G. Anaemia in the frail, elderly patient. </a:t>
            </a:r>
            <a:r>
              <a:rPr lang="en-GB" sz="3600" dirty="0" err="1"/>
              <a:t>Clin</a:t>
            </a:r>
            <a:r>
              <a:rPr lang="en-GB" sz="3600" dirty="0"/>
              <a:t> </a:t>
            </a:r>
            <a:r>
              <a:rPr lang="en-GB" sz="3600" dirty="0" err="1"/>
              <a:t>Interv</a:t>
            </a:r>
            <a:r>
              <a:rPr lang="en-GB" sz="3600" dirty="0"/>
              <a:t> Aging, 2016; 11:319-326</a:t>
            </a:r>
          </a:p>
          <a:p>
            <a:pPr marL="742950" indent="-742950" algn="just">
              <a:buAutoNum type="arabicPeriod"/>
            </a:pPr>
            <a:r>
              <a:rPr lang="en-GB" sz="3600" dirty="0"/>
              <a:t>Potter LJ et al. A systematic review of pre‐operative anaemia and blood transfusion in patients with fractured hips. Anaesthesia, 2015; 70(4): 483-500</a:t>
            </a:r>
          </a:p>
        </p:txBody>
      </p:sp>
    </p:spTree>
    <p:extLst>
      <p:ext uri="{BB962C8B-B14F-4D97-AF65-F5344CB8AC3E}">
        <p14:creationId xmlns:p14="http://schemas.microsoft.com/office/powerpoint/2010/main" val="214578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583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Welch</dc:creator>
  <cp:lastModifiedBy>Carly Welch</cp:lastModifiedBy>
  <cp:revision>17</cp:revision>
  <dcterms:created xsi:type="dcterms:W3CDTF">2018-03-21T14:34:26Z</dcterms:created>
  <dcterms:modified xsi:type="dcterms:W3CDTF">2018-04-02T19:15:44Z</dcterms:modified>
</cp:coreProperties>
</file>