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5" r:id="rId3"/>
    <p:sldId id="266" r:id="rId4"/>
    <p:sldId id="278" r:id="rId5"/>
    <p:sldId id="279" r:id="rId6"/>
    <p:sldId id="280" r:id="rId7"/>
    <p:sldId id="267" r:id="rId8"/>
    <p:sldId id="268" r:id="rId9"/>
    <p:sldId id="269" r:id="rId10"/>
    <p:sldId id="272" r:id="rId11"/>
    <p:sldId id="274" r:id="rId12"/>
    <p:sldId id="275" r:id="rId13"/>
    <p:sldId id="270" r:id="rId14"/>
    <p:sldId id="281" r:id="rId15"/>
    <p:sldId id="284" r:id="rId16"/>
    <p:sldId id="282" r:id="rId17"/>
    <p:sldId id="271" r:id="rId18"/>
    <p:sldId id="276" r:id="rId19"/>
    <p:sldId id="283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37" autoAdjust="0"/>
  </p:normalViewPr>
  <p:slideViewPr>
    <p:cSldViewPr>
      <p:cViewPr>
        <p:scale>
          <a:sx n="60" d="100"/>
          <a:sy n="60" d="100"/>
        </p:scale>
        <p:origin x="11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F6E42-3531-4DC0-9254-8E9E86F43060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645D0469-D065-4EE2-A3BF-D1FB3C927B2C}">
      <dgm:prSet phldrT="[Text]" custT="1"/>
      <dgm:spPr/>
      <dgm:t>
        <a:bodyPr/>
        <a:lstStyle/>
        <a:p>
          <a:r>
            <a:rPr lang="en-GB" sz="2800" dirty="0"/>
            <a:t>Why delirium matters – effect on outcomes!</a:t>
          </a:r>
        </a:p>
      </dgm:t>
    </dgm:pt>
    <dgm:pt modelId="{4095948C-7420-4202-89BB-90045BEA6684}" type="parTrans" cxnId="{DC78409A-4190-486B-B545-2892DB47AE7F}">
      <dgm:prSet/>
      <dgm:spPr/>
      <dgm:t>
        <a:bodyPr/>
        <a:lstStyle/>
        <a:p>
          <a:endParaRPr lang="en-GB" sz="1200"/>
        </a:p>
      </dgm:t>
    </dgm:pt>
    <dgm:pt modelId="{CEC603DB-71D9-40D7-8B9D-E2527BAF46DE}" type="sibTrans" cxnId="{DC78409A-4190-486B-B545-2892DB47AE7F}">
      <dgm:prSet/>
      <dgm:spPr/>
      <dgm:t>
        <a:bodyPr/>
        <a:lstStyle/>
        <a:p>
          <a:endParaRPr lang="en-GB" sz="1200"/>
        </a:p>
      </dgm:t>
    </dgm:pt>
    <dgm:pt modelId="{471947BF-29CB-4087-82C9-EE641E69FF5E}">
      <dgm:prSet phldrT="[Text]" phldr="1" custT="1"/>
      <dgm:spPr/>
      <dgm:t>
        <a:bodyPr/>
        <a:lstStyle/>
        <a:p>
          <a:endParaRPr lang="en-GB" sz="2800" dirty="0"/>
        </a:p>
      </dgm:t>
    </dgm:pt>
    <dgm:pt modelId="{564FF303-EB8E-4083-AFFA-4ADE189DBF74}" type="parTrans" cxnId="{6CF808B4-912B-458B-B58F-962A9678B98D}">
      <dgm:prSet/>
      <dgm:spPr/>
      <dgm:t>
        <a:bodyPr/>
        <a:lstStyle/>
        <a:p>
          <a:endParaRPr lang="en-GB" sz="1200"/>
        </a:p>
      </dgm:t>
    </dgm:pt>
    <dgm:pt modelId="{621CE5EC-839D-4ABF-B96C-D8F4B13203F8}" type="sibTrans" cxnId="{6CF808B4-912B-458B-B58F-962A9678B98D}">
      <dgm:prSet/>
      <dgm:spPr/>
      <dgm:t>
        <a:bodyPr/>
        <a:lstStyle/>
        <a:p>
          <a:endParaRPr lang="en-GB" sz="1200"/>
        </a:p>
      </dgm:t>
    </dgm:pt>
    <dgm:pt modelId="{3A81E8D1-965E-4C23-970B-186F51977265}">
      <dgm:prSet phldrT="[Text]" custT="1"/>
      <dgm:spPr/>
      <dgm:t>
        <a:bodyPr/>
        <a:lstStyle/>
        <a:p>
          <a:endParaRPr lang="en-GB" sz="2800" dirty="0"/>
        </a:p>
      </dgm:t>
    </dgm:pt>
    <dgm:pt modelId="{7B3C2B4D-A8C6-487D-B1E4-CBD8BD3F4B15}" type="parTrans" cxnId="{BEF3F44E-C6B8-4CCD-B051-3A03E8E94130}">
      <dgm:prSet/>
      <dgm:spPr/>
      <dgm:t>
        <a:bodyPr/>
        <a:lstStyle/>
        <a:p>
          <a:endParaRPr lang="en-GB"/>
        </a:p>
      </dgm:t>
    </dgm:pt>
    <dgm:pt modelId="{13689BA7-3F42-4F6D-90F5-8B31BDC1F7C1}" type="sibTrans" cxnId="{BEF3F44E-C6B8-4CCD-B051-3A03E8E94130}">
      <dgm:prSet/>
      <dgm:spPr/>
      <dgm:t>
        <a:bodyPr/>
        <a:lstStyle/>
        <a:p>
          <a:endParaRPr lang="en-GB"/>
        </a:p>
      </dgm:t>
    </dgm:pt>
    <dgm:pt modelId="{A201AAF1-24C5-43C6-B87F-1F247A67548D}">
      <dgm:prSet custT="1"/>
      <dgm:spPr/>
      <dgm:t>
        <a:bodyPr/>
        <a:lstStyle/>
        <a:p>
          <a:r>
            <a:rPr lang="en-GB" sz="2800" dirty="0"/>
            <a:t>What we did and how we did it!</a:t>
          </a:r>
        </a:p>
      </dgm:t>
    </dgm:pt>
    <dgm:pt modelId="{2A73E19C-AC07-48F9-B387-8D8F0EDFC452}" type="parTrans" cxnId="{634B60F3-7EA1-4B46-A208-9BFEC7A217B8}">
      <dgm:prSet/>
      <dgm:spPr/>
      <dgm:t>
        <a:bodyPr/>
        <a:lstStyle/>
        <a:p>
          <a:endParaRPr lang="en-GB"/>
        </a:p>
      </dgm:t>
    </dgm:pt>
    <dgm:pt modelId="{31CADCCA-1261-4E98-8D1F-55DC5664FC10}" type="sibTrans" cxnId="{634B60F3-7EA1-4B46-A208-9BFEC7A217B8}">
      <dgm:prSet/>
      <dgm:spPr/>
      <dgm:t>
        <a:bodyPr/>
        <a:lstStyle/>
        <a:p>
          <a:endParaRPr lang="en-GB"/>
        </a:p>
      </dgm:t>
    </dgm:pt>
    <dgm:pt modelId="{E86076BF-AA43-4639-9E52-3C36944B9BBC}">
      <dgm:prSet custT="1"/>
      <dgm:spPr/>
      <dgm:t>
        <a:bodyPr/>
        <a:lstStyle/>
        <a:p>
          <a:endParaRPr lang="en-GB" sz="2400" dirty="0"/>
        </a:p>
      </dgm:t>
    </dgm:pt>
    <dgm:pt modelId="{ED097B67-BA31-4E1D-8CFB-AACCCBF77E84}" type="parTrans" cxnId="{FFDC00CF-A4B6-428A-B861-BDDEC743AA87}">
      <dgm:prSet/>
      <dgm:spPr/>
      <dgm:t>
        <a:bodyPr/>
        <a:lstStyle/>
        <a:p>
          <a:endParaRPr lang="en-GB"/>
        </a:p>
      </dgm:t>
    </dgm:pt>
    <dgm:pt modelId="{D08AF11F-1796-4C70-866E-4B77768C4EAF}" type="sibTrans" cxnId="{FFDC00CF-A4B6-428A-B861-BDDEC743AA87}">
      <dgm:prSet/>
      <dgm:spPr/>
      <dgm:t>
        <a:bodyPr/>
        <a:lstStyle/>
        <a:p>
          <a:endParaRPr lang="en-GB"/>
        </a:p>
      </dgm:t>
    </dgm:pt>
    <dgm:pt modelId="{D2989868-00E9-4028-9653-EFAF52673E68}">
      <dgm:prSet custT="1"/>
      <dgm:spPr/>
      <dgm:t>
        <a:bodyPr/>
        <a:lstStyle/>
        <a:p>
          <a:endParaRPr lang="en-GB" sz="2800" dirty="0"/>
        </a:p>
      </dgm:t>
    </dgm:pt>
    <dgm:pt modelId="{2E27315A-D931-4BFD-9D4A-C33D860165DF}" type="parTrans" cxnId="{8794E421-2236-464A-B2D8-40124C23CAB5}">
      <dgm:prSet/>
      <dgm:spPr/>
      <dgm:t>
        <a:bodyPr/>
        <a:lstStyle/>
        <a:p>
          <a:endParaRPr lang="en-GB"/>
        </a:p>
      </dgm:t>
    </dgm:pt>
    <dgm:pt modelId="{7C6673C0-6CA1-4EA9-99DF-5608028828DB}" type="sibTrans" cxnId="{8794E421-2236-464A-B2D8-40124C23CAB5}">
      <dgm:prSet/>
      <dgm:spPr/>
      <dgm:t>
        <a:bodyPr/>
        <a:lstStyle/>
        <a:p>
          <a:endParaRPr lang="en-GB"/>
        </a:p>
      </dgm:t>
    </dgm:pt>
    <dgm:pt modelId="{92ABEAA0-2E11-47C5-95FE-FB40A3F3C2D4}">
      <dgm:prSet custT="1"/>
      <dgm:spPr/>
      <dgm:t>
        <a:bodyPr/>
        <a:lstStyle/>
        <a:p>
          <a:r>
            <a:rPr lang="en-GB" sz="2800" dirty="0"/>
            <a:t>Factors</a:t>
          </a:r>
          <a:r>
            <a:rPr lang="en-GB" sz="2800" baseline="0" dirty="0"/>
            <a:t> that affect delirium screening, recognition, prevalence</a:t>
          </a:r>
          <a:endParaRPr lang="en-GB" sz="2800" dirty="0"/>
        </a:p>
      </dgm:t>
    </dgm:pt>
    <dgm:pt modelId="{27BDF009-07B1-4C47-B723-1A84DAB3A271}" type="parTrans" cxnId="{ADD2503F-EF97-4601-BB81-929A6A2741BB}">
      <dgm:prSet/>
      <dgm:spPr/>
      <dgm:t>
        <a:bodyPr/>
        <a:lstStyle/>
        <a:p>
          <a:endParaRPr lang="en-GB"/>
        </a:p>
      </dgm:t>
    </dgm:pt>
    <dgm:pt modelId="{03D60DDB-6FE5-4971-9936-59D212E75FAB}" type="sibTrans" cxnId="{ADD2503F-EF97-4601-BB81-929A6A2741BB}">
      <dgm:prSet/>
      <dgm:spPr/>
      <dgm:t>
        <a:bodyPr/>
        <a:lstStyle/>
        <a:p>
          <a:endParaRPr lang="en-GB"/>
        </a:p>
      </dgm:t>
    </dgm:pt>
    <dgm:pt modelId="{BF0A6BB6-43BB-4451-B3BE-2CFA46A9DDEB}">
      <dgm:prSet custT="1"/>
      <dgm:spPr/>
      <dgm:t>
        <a:bodyPr/>
        <a:lstStyle/>
        <a:p>
          <a:r>
            <a:rPr lang="en-GB" sz="2800" dirty="0"/>
            <a:t>Future plans and how you can get involved!</a:t>
          </a:r>
        </a:p>
      </dgm:t>
    </dgm:pt>
    <dgm:pt modelId="{4CC6DB49-9F89-4C45-989B-B2995CFFFB4F}" type="sibTrans" cxnId="{AB7BCA67-99EB-4801-8170-86745BC91474}">
      <dgm:prSet/>
      <dgm:spPr/>
      <dgm:t>
        <a:bodyPr/>
        <a:lstStyle/>
        <a:p>
          <a:endParaRPr lang="en-GB"/>
        </a:p>
      </dgm:t>
    </dgm:pt>
    <dgm:pt modelId="{6102A052-EDCE-45D8-A1B5-FA3F34135675}" type="parTrans" cxnId="{AB7BCA67-99EB-4801-8170-86745BC91474}">
      <dgm:prSet/>
      <dgm:spPr/>
      <dgm:t>
        <a:bodyPr/>
        <a:lstStyle/>
        <a:p>
          <a:endParaRPr lang="en-GB"/>
        </a:p>
      </dgm:t>
    </dgm:pt>
    <dgm:pt modelId="{53BAB388-5D5D-4E92-973C-1839C311C37D}" type="pres">
      <dgm:prSet presAssocID="{EF3F6E42-3531-4DC0-9254-8E9E86F43060}" presName="linearFlow" presStyleCnt="0">
        <dgm:presLayoutVars>
          <dgm:dir/>
          <dgm:animLvl val="lvl"/>
          <dgm:resizeHandles val="exact"/>
        </dgm:presLayoutVars>
      </dgm:prSet>
      <dgm:spPr/>
    </dgm:pt>
    <dgm:pt modelId="{B2CAA0B7-2D10-4717-A84E-98EB13177897}" type="pres">
      <dgm:prSet presAssocID="{E86076BF-AA43-4639-9E52-3C36944B9BBC}" presName="composite" presStyleCnt="0"/>
      <dgm:spPr/>
    </dgm:pt>
    <dgm:pt modelId="{D2CE022B-7037-4796-88CB-A8DA745E2039}" type="pres">
      <dgm:prSet presAssocID="{E86076BF-AA43-4639-9E52-3C36944B9BB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C9F77CE-D5A0-4D9B-B74E-6983DD7D57A5}" type="pres">
      <dgm:prSet presAssocID="{E86076BF-AA43-4639-9E52-3C36944B9BBC}" presName="descendantText" presStyleLbl="alignAcc1" presStyleIdx="0" presStyleCnt="4">
        <dgm:presLayoutVars>
          <dgm:bulletEnabled val="1"/>
        </dgm:presLayoutVars>
      </dgm:prSet>
      <dgm:spPr/>
    </dgm:pt>
    <dgm:pt modelId="{EECA56B0-562D-4778-9EE9-18FAE056FF7C}" type="pres">
      <dgm:prSet presAssocID="{D08AF11F-1796-4C70-866E-4B77768C4EAF}" presName="sp" presStyleCnt="0"/>
      <dgm:spPr/>
    </dgm:pt>
    <dgm:pt modelId="{6D17C880-E00A-4C20-90EC-F89026220FFC}" type="pres">
      <dgm:prSet presAssocID="{D2989868-00E9-4028-9653-EFAF52673E68}" presName="composite" presStyleCnt="0"/>
      <dgm:spPr/>
    </dgm:pt>
    <dgm:pt modelId="{172C0576-87FA-49F7-957C-C99EF50F1FDF}" type="pres">
      <dgm:prSet presAssocID="{D2989868-00E9-4028-9653-EFAF52673E6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73C0D0F-25A6-4E7F-B4EA-B52B0646EB74}" type="pres">
      <dgm:prSet presAssocID="{D2989868-00E9-4028-9653-EFAF52673E68}" presName="descendantText" presStyleLbl="alignAcc1" presStyleIdx="1" presStyleCnt="4">
        <dgm:presLayoutVars>
          <dgm:bulletEnabled val="1"/>
        </dgm:presLayoutVars>
      </dgm:prSet>
      <dgm:spPr/>
    </dgm:pt>
    <dgm:pt modelId="{1E8558D4-6974-4CC1-AE81-6C12AE14F212}" type="pres">
      <dgm:prSet presAssocID="{7C6673C0-6CA1-4EA9-99DF-5608028828DB}" presName="sp" presStyleCnt="0"/>
      <dgm:spPr/>
    </dgm:pt>
    <dgm:pt modelId="{D0EC203A-8F17-4537-A662-03592C11B698}" type="pres">
      <dgm:prSet presAssocID="{3A81E8D1-965E-4C23-970B-186F51977265}" presName="composite" presStyleCnt="0"/>
      <dgm:spPr/>
    </dgm:pt>
    <dgm:pt modelId="{ED8F5ABE-7874-4163-A004-27A69586BB88}" type="pres">
      <dgm:prSet presAssocID="{3A81E8D1-965E-4C23-970B-186F5197726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538E7C6-0B0C-4375-9728-4630F29D9FF2}" type="pres">
      <dgm:prSet presAssocID="{3A81E8D1-965E-4C23-970B-186F51977265}" presName="descendantText" presStyleLbl="alignAcc1" presStyleIdx="2" presStyleCnt="4" custLinFactNeighborX="611" custLinFactNeighborY="-2751">
        <dgm:presLayoutVars>
          <dgm:bulletEnabled val="1"/>
        </dgm:presLayoutVars>
      </dgm:prSet>
      <dgm:spPr/>
    </dgm:pt>
    <dgm:pt modelId="{88FCBD35-81E8-471F-9BEB-49F23E9E3E8C}" type="pres">
      <dgm:prSet presAssocID="{13689BA7-3F42-4F6D-90F5-8B31BDC1F7C1}" presName="sp" presStyleCnt="0"/>
      <dgm:spPr/>
    </dgm:pt>
    <dgm:pt modelId="{80AD8289-D2C9-4F87-BFA2-D49F73E297FE}" type="pres">
      <dgm:prSet presAssocID="{471947BF-29CB-4087-82C9-EE641E69FF5E}" presName="composite" presStyleCnt="0"/>
      <dgm:spPr/>
    </dgm:pt>
    <dgm:pt modelId="{F519CB41-069A-45E9-B79A-E9FF720C5119}" type="pres">
      <dgm:prSet presAssocID="{471947BF-29CB-4087-82C9-EE641E69FF5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681E87B-11CB-49DB-94F3-67B0CD5546B2}" type="pres">
      <dgm:prSet presAssocID="{471947BF-29CB-4087-82C9-EE641E69FF5E}" presName="descendantText" presStyleLbl="alignAcc1" presStyleIdx="3" presStyleCnt="4" custLinFactNeighborX="0" custLinFactNeighborY="-5257">
        <dgm:presLayoutVars>
          <dgm:bulletEnabled val="1"/>
        </dgm:presLayoutVars>
      </dgm:prSet>
      <dgm:spPr/>
    </dgm:pt>
  </dgm:ptLst>
  <dgm:cxnLst>
    <dgm:cxn modelId="{36987605-568D-4A0E-937B-19B612B3B501}" type="presOf" srcId="{645D0469-D065-4EE2-A3BF-D1FB3C927B2C}" destId="{5538E7C6-0B0C-4375-9728-4630F29D9FF2}" srcOrd="0" destOrd="0" presId="urn:microsoft.com/office/officeart/2005/8/layout/chevron2"/>
    <dgm:cxn modelId="{AB82D31E-31DF-44AE-B05E-0C50036FFA08}" type="presOf" srcId="{3A81E8D1-965E-4C23-970B-186F51977265}" destId="{ED8F5ABE-7874-4163-A004-27A69586BB88}" srcOrd="0" destOrd="0" presId="urn:microsoft.com/office/officeart/2005/8/layout/chevron2"/>
    <dgm:cxn modelId="{8794E421-2236-464A-B2D8-40124C23CAB5}" srcId="{EF3F6E42-3531-4DC0-9254-8E9E86F43060}" destId="{D2989868-00E9-4028-9653-EFAF52673E68}" srcOrd="1" destOrd="0" parTransId="{2E27315A-D931-4BFD-9D4A-C33D860165DF}" sibTransId="{7C6673C0-6CA1-4EA9-99DF-5608028828DB}"/>
    <dgm:cxn modelId="{ADD2503F-EF97-4601-BB81-929A6A2741BB}" srcId="{D2989868-00E9-4028-9653-EFAF52673E68}" destId="{92ABEAA0-2E11-47C5-95FE-FB40A3F3C2D4}" srcOrd="0" destOrd="0" parTransId="{27BDF009-07B1-4C47-B723-1A84DAB3A271}" sibTransId="{03D60DDB-6FE5-4971-9936-59D212E75FAB}"/>
    <dgm:cxn modelId="{AB7BCA67-99EB-4801-8170-86745BC91474}" srcId="{471947BF-29CB-4087-82C9-EE641E69FF5E}" destId="{BF0A6BB6-43BB-4451-B3BE-2CFA46A9DDEB}" srcOrd="0" destOrd="0" parTransId="{6102A052-EDCE-45D8-A1B5-FA3F34135675}" sibTransId="{4CC6DB49-9F89-4C45-989B-B2995CFFFB4F}"/>
    <dgm:cxn modelId="{55270848-5CC5-4603-A286-AE598FE83E2C}" type="presOf" srcId="{BF0A6BB6-43BB-4451-B3BE-2CFA46A9DDEB}" destId="{D681E87B-11CB-49DB-94F3-67B0CD5546B2}" srcOrd="0" destOrd="0" presId="urn:microsoft.com/office/officeart/2005/8/layout/chevron2"/>
    <dgm:cxn modelId="{BEF3F44E-C6B8-4CCD-B051-3A03E8E94130}" srcId="{EF3F6E42-3531-4DC0-9254-8E9E86F43060}" destId="{3A81E8D1-965E-4C23-970B-186F51977265}" srcOrd="2" destOrd="0" parTransId="{7B3C2B4D-A8C6-487D-B1E4-CBD8BD3F4B15}" sibTransId="{13689BA7-3F42-4F6D-90F5-8B31BDC1F7C1}"/>
    <dgm:cxn modelId="{C0B25870-E2CF-4B78-AAE6-D1978DCDD81A}" type="presOf" srcId="{D2989868-00E9-4028-9653-EFAF52673E68}" destId="{172C0576-87FA-49F7-957C-C99EF50F1FDF}" srcOrd="0" destOrd="0" presId="urn:microsoft.com/office/officeart/2005/8/layout/chevron2"/>
    <dgm:cxn modelId="{2134C677-6E26-4CE7-BA81-90D9FF07D035}" type="presOf" srcId="{471947BF-29CB-4087-82C9-EE641E69FF5E}" destId="{F519CB41-069A-45E9-B79A-E9FF720C5119}" srcOrd="0" destOrd="0" presId="urn:microsoft.com/office/officeart/2005/8/layout/chevron2"/>
    <dgm:cxn modelId="{07135679-CC5C-4F38-A51D-184976E94A55}" type="presOf" srcId="{EF3F6E42-3531-4DC0-9254-8E9E86F43060}" destId="{53BAB388-5D5D-4E92-973C-1839C311C37D}" srcOrd="0" destOrd="0" presId="urn:microsoft.com/office/officeart/2005/8/layout/chevron2"/>
    <dgm:cxn modelId="{5EF89590-7F21-4D1F-A404-67954692B323}" type="presOf" srcId="{E86076BF-AA43-4639-9E52-3C36944B9BBC}" destId="{D2CE022B-7037-4796-88CB-A8DA745E2039}" srcOrd="0" destOrd="0" presId="urn:microsoft.com/office/officeart/2005/8/layout/chevron2"/>
    <dgm:cxn modelId="{DC78409A-4190-486B-B545-2892DB47AE7F}" srcId="{3A81E8D1-965E-4C23-970B-186F51977265}" destId="{645D0469-D065-4EE2-A3BF-D1FB3C927B2C}" srcOrd="0" destOrd="0" parTransId="{4095948C-7420-4202-89BB-90045BEA6684}" sibTransId="{CEC603DB-71D9-40D7-8B9D-E2527BAF46DE}"/>
    <dgm:cxn modelId="{6CF808B4-912B-458B-B58F-962A9678B98D}" srcId="{EF3F6E42-3531-4DC0-9254-8E9E86F43060}" destId="{471947BF-29CB-4087-82C9-EE641E69FF5E}" srcOrd="3" destOrd="0" parTransId="{564FF303-EB8E-4083-AFFA-4ADE189DBF74}" sibTransId="{621CE5EC-839D-4ABF-B96C-D8F4B13203F8}"/>
    <dgm:cxn modelId="{32045BC1-920D-4C0E-91D7-82642215FF98}" type="presOf" srcId="{A201AAF1-24C5-43C6-B87F-1F247A67548D}" destId="{9C9F77CE-D5A0-4D9B-B74E-6983DD7D57A5}" srcOrd="0" destOrd="0" presId="urn:microsoft.com/office/officeart/2005/8/layout/chevron2"/>
    <dgm:cxn modelId="{FFDC00CF-A4B6-428A-B861-BDDEC743AA87}" srcId="{EF3F6E42-3531-4DC0-9254-8E9E86F43060}" destId="{E86076BF-AA43-4639-9E52-3C36944B9BBC}" srcOrd="0" destOrd="0" parTransId="{ED097B67-BA31-4E1D-8CFB-AACCCBF77E84}" sibTransId="{D08AF11F-1796-4C70-866E-4B77768C4EAF}"/>
    <dgm:cxn modelId="{A5FCABF2-D5CC-4B4C-8992-817939B8AA61}" type="presOf" srcId="{92ABEAA0-2E11-47C5-95FE-FB40A3F3C2D4}" destId="{873C0D0F-25A6-4E7F-B4EA-B52B0646EB74}" srcOrd="0" destOrd="0" presId="urn:microsoft.com/office/officeart/2005/8/layout/chevron2"/>
    <dgm:cxn modelId="{634B60F3-7EA1-4B46-A208-9BFEC7A217B8}" srcId="{E86076BF-AA43-4639-9E52-3C36944B9BBC}" destId="{A201AAF1-24C5-43C6-B87F-1F247A67548D}" srcOrd="0" destOrd="0" parTransId="{2A73E19C-AC07-48F9-B387-8D8F0EDFC452}" sibTransId="{31CADCCA-1261-4E98-8D1F-55DC5664FC10}"/>
    <dgm:cxn modelId="{F9E36629-F414-4458-A7EA-F11B77A56ACB}" type="presParOf" srcId="{53BAB388-5D5D-4E92-973C-1839C311C37D}" destId="{B2CAA0B7-2D10-4717-A84E-98EB13177897}" srcOrd="0" destOrd="0" presId="urn:microsoft.com/office/officeart/2005/8/layout/chevron2"/>
    <dgm:cxn modelId="{1C6E484A-8869-494A-94D0-850F5732E17C}" type="presParOf" srcId="{B2CAA0B7-2D10-4717-A84E-98EB13177897}" destId="{D2CE022B-7037-4796-88CB-A8DA745E2039}" srcOrd="0" destOrd="0" presId="urn:microsoft.com/office/officeart/2005/8/layout/chevron2"/>
    <dgm:cxn modelId="{6C8C1CB4-0A7F-4AC1-B2C2-33C5E8A69A37}" type="presParOf" srcId="{B2CAA0B7-2D10-4717-A84E-98EB13177897}" destId="{9C9F77CE-D5A0-4D9B-B74E-6983DD7D57A5}" srcOrd="1" destOrd="0" presId="urn:microsoft.com/office/officeart/2005/8/layout/chevron2"/>
    <dgm:cxn modelId="{39003958-CD5D-4DB4-8202-53CF3DF1F5AF}" type="presParOf" srcId="{53BAB388-5D5D-4E92-973C-1839C311C37D}" destId="{EECA56B0-562D-4778-9EE9-18FAE056FF7C}" srcOrd="1" destOrd="0" presId="urn:microsoft.com/office/officeart/2005/8/layout/chevron2"/>
    <dgm:cxn modelId="{D7BBF784-5D90-4E16-834B-D2046EB5D62B}" type="presParOf" srcId="{53BAB388-5D5D-4E92-973C-1839C311C37D}" destId="{6D17C880-E00A-4C20-90EC-F89026220FFC}" srcOrd="2" destOrd="0" presId="urn:microsoft.com/office/officeart/2005/8/layout/chevron2"/>
    <dgm:cxn modelId="{F9DD24CD-E628-4747-8388-430DAD7B4D8A}" type="presParOf" srcId="{6D17C880-E00A-4C20-90EC-F89026220FFC}" destId="{172C0576-87FA-49F7-957C-C99EF50F1FDF}" srcOrd="0" destOrd="0" presId="urn:microsoft.com/office/officeart/2005/8/layout/chevron2"/>
    <dgm:cxn modelId="{38DEBD7E-01D5-46B6-8FD7-D4326FE264E3}" type="presParOf" srcId="{6D17C880-E00A-4C20-90EC-F89026220FFC}" destId="{873C0D0F-25A6-4E7F-B4EA-B52B0646EB74}" srcOrd="1" destOrd="0" presId="urn:microsoft.com/office/officeart/2005/8/layout/chevron2"/>
    <dgm:cxn modelId="{C6CF0FF7-2B5D-4616-8C35-7169EA4CA501}" type="presParOf" srcId="{53BAB388-5D5D-4E92-973C-1839C311C37D}" destId="{1E8558D4-6974-4CC1-AE81-6C12AE14F212}" srcOrd="3" destOrd="0" presId="urn:microsoft.com/office/officeart/2005/8/layout/chevron2"/>
    <dgm:cxn modelId="{FCF4EA18-3189-4631-9092-AC7753B3D53D}" type="presParOf" srcId="{53BAB388-5D5D-4E92-973C-1839C311C37D}" destId="{D0EC203A-8F17-4537-A662-03592C11B698}" srcOrd="4" destOrd="0" presId="urn:microsoft.com/office/officeart/2005/8/layout/chevron2"/>
    <dgm:cxn modelId="{235F0550-988C-4459-BA99-0C82C5B23CCF}" type="presParOf" srcId="{D0EC203A-8F17-4537-A662-03592C11B698}" destId="{ED8F5ABE-7874-4163-A004-27A69586BB88}" srcOrd="0" destOrd="0" presId="urn:microsoft.com/office/officeart/2005/8/layout/chevron2"/>
    <dgm:cxn modelId="{AB1DE3F8-B117-4C26-91AF-C46FC2671D4A}" type="presParOf" srcId="{D0EC203A-8F17-4537-A662-03592C11B698}" destId="{5538E7C6-0B0C-4375-9728-4630F29D9FF2}" srcOrd="1" destOrd="0" presId="urn:microsoft.com/office/officeart/2005/8/layout/chevron2"/>
    <dgm:cxn modelId="{042CA015-D59E-4A49-A324-CE4B3869361D}" type="presParOf" srcId="{53BAB388-5D5D-4E92-973C-1839C311C37D}" destId="{88FCBD35-81E8-471F-9BEB-49F23E9E3E8C}" srcOrd="5" destOrd="0" presId="urn:microsoft.com/office/officeart/2005/8/layout/chevron2"/>
    <dgm:cxn modelId="{DA0B2A99-E10D-4362-8CD3-A50F01D902A6}" type="presParOf" srcId="{53BAB388-5D5D-4E92-973C-1839C311C37D}" destId="{80AD8289-D2C9-4F87-BFA2-D49F73E297FE}" srcOrd="6" destOrd="0" presId="urn:microsoft.com/office/officeart/2005/8/layout/chevron2"/>
    <dgm:cxn modelId="{0FDFCE31-B932-4205-8D6B-B1AB87F81865}" type="presParOf" srcId="{80AD8289-D2C9-4F87-BFA2-D49F73E297FE}" destId="{F519CB41-069A-45E9-B79A-E9FF720C5119}" srcOrd="0" destOrd="0" presId="urn:microsoft.com/office/officeart/2005/8/layout/chevron2"/>
    <dgm:cxn modelId="{0E930EDC-E3E2-442B-9FF5-923FA3E198B6}" type="presParOf" srcId="{80AD8289-D2C9-4F87-BFA2-D49F73E297FE}" destId="{D681E87B-11CB-49DB-94F3-67B0CD5546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62627-D228-4DB3-8799-41BDC8B654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CC1717-1C1F-472C-94D3-02E8B0374A72}">
      <dgm:prSet phldrT="[Text]" phldr="1"/>
      <dgm:spPr/>
      <dgm:t>
        <a:bodyPr/>
        <a:lstStyle/>
        <a:p>
          <a:endParaRPr lang="en-GB"/>
        </a:p>
      </dgm:t>
    </dgm:pt>
    <dgm:pt modelId="{E20FD48B-0994-41FE-98AC-102913BAB021}" type="parTrans" cxnId="{E59D151A-7DF3-458A-A8FF-F9D8C8FB279E}">
      <dgm:prSet/>
      <dgm:spPr/>
      <dgm:t>
        <a:bodyPr/>
        <a:lstStyle/>
        <a:p>
          <a:endParaRPr lang="en-GB"/>
        </a:p>
      </dgm:t>
    </dgm:pt>
    <dgm:pt modelId="{7D862B15-0272-4688-8399-F9ABA41671DE}" type="sibTrans" cxnId="{E59D151A-7DF3-458A-A8FF-F9D8C8FB279E}">
      <dgm:prSet/>
      <dgm:spPr/>
      <dgm:t>
        <a:bodyPr/>
        <a:lstStyle/>
        <a:p>
          <a:endParaRPr lang="en-GB"/>
        </a:p>
      </dgm:t>
    </dgm:pt>
    <dgm:pt modelId="{BDF69F39-39A6-4749-A1AB-042EE17B9DB2}">
      <dgm:prSet phldrT="[Text]"/>
      <dgm:spPr/>
      <dgm:t>
        <a:bodyPr/>
        <a:lstStyle/>
        <a:p>
          <a:r>
            <a:rPr lang="en-GB" dirty="0"/>
            <a:t>Delirium is common in </a:t>
          </a:r>
          <a:r>
            <a:rPr lang="en-GB" u="sng" dirty="0"/>
            <a:t>all specialties</a:t>
          </a:r>
        </a:p>
      </dgm:t>
    </dgm:pt>
    <dgm:pt modelId="{71C17947-3438-465D-BF46-9F4E366CB6C4}" type="parTrans" cxnId="{BE875728-E8D8-4AB9-BC5D-E0620569FCC5}">
      <dgm:prSet/>
      <dgm:spPr/>
      <dgm:t>
        <a:bodyPr/>
        <a:lstStyle/>
        <a:p>
          <a:endParaRPr lang="en-GB"/>
        </a:p>
      </dgm:t>
    </dgm:pt>
    <dgm:pt modelId="{919403A5-BFF6-407B-A5F2-2E09EFAB20B2}" type="sibTrans" cxnId="{BE875728-E8D8-4AB9-BC5D-E0620569FCC5}">
      <dgm:prSet/>
      <dgm:spPr/>
      <dgm:t>
        <a:bodyPr/>
        <a:lstStyle/>
        <a:p>
          <a:endParaRPr lang="en-GB"/>
        </a:p>
      </dgm:t>
    </dgm:pt>
    <dgm:pt modelId="{276311C0-F839-4ADE-BEEF-E393E867FAC9}">
      <dgm:prSet phldrT="[Text]" phldr="1"/>
      <dgm:spPr/>
      <dgm:t>
        <a:bodyPr/>
        <a:lstStyle/>
        <a:p>
          <a:endParaRPr lang="en-GB"/>
        </a:p>
      </dgm:t>
    </dgm:pt>
    <dgm:pt modelId="{B4855D01-9C0E-4458-94B0-2B6984693811}" type="parTrans" cxnId="{C0C32F34-67D4-4B37-B11D-224F0DD2F4FC}">
      <dgm:prSet/>
      <dgm:spPr/>
      <dgm:t>
        <a:bodyPr/>
        <a:lstStyle/>
        <a:p>
          <a:endParaRPr lang="en-GB"/>
        </a:p>
      </dgm:t>
    </dgm:pt>
    <dgm:pt modelId="{9D4A6869-1E8B-4358-95FA-49BE9AB301CB}" type="sibTrans" cxnId="{C0C32F34-67D4-4B37-B11D-224F0DD2F4FC}">
      <dgm:prSet/>
      <dgm:spPr/>
      <dgm:t>
        <a:bodyPr/>
        <a:lstStyle/>
        <a:p>
          <a:endParaRPr lang="en-GB"/>
        </a:p>
      </dgm:t>
    </dgm:pt>
    <dgm:pt modelId="{DED192FC-7774-4C1F-BA9B-C0A8E087899E}">
      <dgm:prSet phldrT="[Text]"/>
      <dgm:spPr/>
      <dgm:t>
        <a:bodyPr/>
        <a:lstStyle/>
        <a:p>
          <a:r>
            <a:rPr lang="en-GB" dirty="0"/>
            <a:t>Delirium is associated with increased frailty, but frailty is associated with under-recognition of delirium </a:t>
          </a:r>
        </a:p>
      </dgm:t>
    </dgm:pt>
    <dgm:pt modelId="{84788FD1-0518-40C3-A0AD-A9008C589E35}" type="parTrans" cxnId="{4577A380-4085-4F4A-BEDA-945C87B37D40}">
      <dgm:prSet/>
      <dgm:spPr/>
      <dgm:t>
        <a:bodyPr/>
        <a:lstStyle/>
        <a:p>
          <a:endParaRPr lang="en-GB"/>
        </a:p>
      </dgm:t>
    </dgm:pt>
    <dgm:pt modelId="{1A7CB559-E48E-4B48-A616-B5CFC5586D87}" type="sibTrans" cxnId="{4577A380-4085-4F4A-BEDA-945C87B37D40}">
      <dgm:prSet/>
      <dgm:spPr/>
      <dgm:t>
        <a:bodyPr/>
        <a:lstStyle/>
        <a:p>
          <a:endParaRPr lang="en-GB"/>
        </a:p>
      </dgm:t>
    </dgm:pt>
    <dgm:pt modelId="{86F63DF1-A328-4188-BDD4-A955B81BC4EE}">
      <dgm:prSet phldrT="[Text]" phldr="1"/>
      <dgm:spPr/>
      <dgm:t>
        <a:bodyPr/>
        <a:lstStyle/>
        <a:p>
          <a:endParaRPr lang="en-GB" dirty="0"/>
        </a:p>
      </dgm:t>
    </dgm:pt>
    <dgm:pt modelId="{8F74274F-E2C5-4D20-AC9E-8BA64FAB91AA}" type="parTrans" cxnId="{F777A40A-1F4F-4B85-89EB-DB300307F74A}">
      <dgm:prSet/>
      <dgm:spPr/>
      <dgm:t>
        <a:bodyPr/>
        <a:lstStyle/>
        <a:p>
          <a:endParaRPr lang="en-GB"/>
        </a:p>
      </dgm:t>
    </dgm:pt>
    <dgm:pt modelId="{7B40B834-31B9-4EED-A173-BCCF1CB8EE38}" type="sibTrans" cxnId="{F777A40A-1F4F-4B85-89EB-DB300307F74A}">
      <dgm:prSet/>
      <dgm:spPr/>
      <dgm:t>
        <a:bodyPr/>
        <a:lstStyle/>
        <a:p>
          <a:endParaRPr lang="en-GB"/>
        </a:p>
      </dgm:t>
    </dgm:pt>
    <dgm:pt modelId="{0395522B-BDF5-4217-A4C5-5E580898A9E2}">
      <dgm:prSet phldrT="[Text]"/>
      <dgm:spPr/>
      <dgm:t>
        <a:bodyPr/>
        <a:lstStyle/>
        <a:p>
          <a:r>
            <a:rPr lang="en-GB" dirty="0"/>
            <a:t>Delirium is associated with increased mortality and </a:t>
          </a:r>
          <a:r>
            <a:rPr lang="en-GB" dirty="0" err="1"/>
            <a:t>LoS</a:t>
          </a:r>
          <a:endParaRPr lang="en-GB" dirty="0"/>
        </a:p>
      </dgm:t>
    </dgm:pt>
    <dgm:pt modelId="{54DF599B-81C1-4B49-85A2-923DA3572808}" type="parTrans" cxnId="{3EF772B6-9016-464C-A828-18648A3A2491}">
      <dgm:prSet/>
      <dgm:spPr/>
      <dgm:t>
        <a:bodyPr/>
        <a:lstStyle/>
        <a:p>
          <a:endParaRPr lang="en-GB"/>
        </a:p>
      </dgm:t>
    </dgm:pt>
    <dgm:pt modelId="{8D1BD918-7F53-4934-9569-016EE0737B76}" type="sibTrans" cxnId="{3EF772B6-9016-464C-A828-18648A3A2491}">
      <dgm:prSet/>
      <dgm:spPr/>
      <dgm:t>
        <a:bodyPr/>
        <a:lstStyle/>
        <a:p>
          <a:endParaRPr lang="en-GB"/>
        </a:p>
      </dgm:t>
    </dgm:pt>
    <dgm:pt modelId="{1AEBD405-994E-41A9-B5A7-ECD47AB11168}">
      <dgm:prSet phldrT="[Text]"/>
      <dgm:spPr/>
      <dgm:t>
        <a:bodyPr/>
        <a:lstStyle/>
        <a:p>
          <a:endParaRPr lang="en-GB" dirty="0"/>
        </a:p>
      </dgm:t>
    </dgm:pt>
    <dgm:pt modelId="{B743BBB3-4917-4244-83D1-88A5286F0FBD}" type="parTrans" cxnId="{1C33C8D1-E7C5-4CF3-8FEF-4287AE1D9956}">
      <dgm:prSet/>
      <dgm:spPr/>
      <dgm:t>
        <a:bodyPr/>
        <a:lstStyle/>
        <a:p>
          <a:endParaRPr lang="en-GB"/>
        </a:p>
      </dgm:t>
    </dgm:pt>
    <dgm:pt modelId="{DA2E0BEE-0B02-44A5-B4F1-E95BF1515D10}" type="sibTrans" cxnId="{1C33C8D1-E7C5-4CF3-8FEF-4287AE1D9956}">
      <dgm:prSet/>
      <dgm:spPr/>
      <dgm:t>
        <a:bodyPr/>
        <a:lstStyle/>
        <a:p>
          <a:endParaRPr lang="en-GB"/>
        </a:p>
      </dgm:t>
    </dgm:pt>
    <dgm:pt modelId="{4B0772D7-EE2A-4017-BE3E-90B9A90B9F28}">
      <dgm:prSet/>
      <dgm:spPr/>
      <dgm:t>
        <a:bodyPr/>
        <a:lstStyle/>
        <a:p>
          <a:r>
            <a:rPr lang="en-GB" dirty="0"/>
            <a:t>Plenty of opportunity to </a:t>
          </a:r>
          <a:r>
            <a:rPr lang="en-GB" b="1" dirty="0"/>
            <a:t>get involved in our next rounds!</a:t>
          </a:r>
        </a:p>
      </dgm:t>
    </dgm:pt>
    <dgm:pt modelId="{36374A4B-9410-4333-B342-FE1A9F7FA728}" type="parTrans" cxnId="{710F4FE8-A8E1-4E84-B8D9-373637713A75}">
      <dgm:prSet/>
      <dgm:spPr/>
      <dgm:t>
        <a:bodyPr/>
        <a:lstStyle/>
        <a:p>
          <a:endParaRPr lang="en-GB"/>
        </a:p>
      </dgm:t>
    </dgm:pt>
    <dgm:pt modelId="{11E7E2B5-B3BA-4718-BF93-C52480609420}" type="sibTrans" cxnId="{710F4FE8-A8E1-4E84-B8D9-373637713A75}">
      <dgm:prSet/>
      <dgm:spPr/>
      <dgm:t>
        <a:bodyPr/>
        <a:lstStyle/>
        <a:p>
          <a:endParaRPr lang="en-GB"/>
        </a:p>
      </dgm:t>
    </dgm:pt>
    <dgm:pt modelId="{B0271AD3-77BF-4EFF-B624-F0F3532354CB}" type="pres">
      <dgm:prSet presAssocID="{90B62627-D228-4DB3-8799-41BDC8B6547C}" presName="linearFlow" presStyleCnt="0">
        <dgm:presLayoutVars>
          <dgm:dir/>
          <dgm:animLvl val="lvl"/>
          <dgm:resizeHandles val="exact"/>
        </dgm:presLayoutVars>
      </dgm:prSet>
      <dgm:spPr/>
    </dgm:pt>
    <dgm:pt modelId="{F9275F28-6412-48A5-8940-21A5CC01F08D}" type="pres">
      <dgm:prSet presAssocID="{22CC1717-1C1F-472C-94D3-02E8B0374A72}" presName="composite" presStyleCnt="0"/>
      <dgm:spPr/>
    </dgm:pt>
    <dgm:pt modelId="{9250DF08-C31F-49B4-BE0A-97F3A10A8119}" type="pres">
      <dgm:prSet presAssocID="{22CC1717-1C1F-472C-94D3-02E8B0374A7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488B770-525F-4F82-A79B-6F77E75A5957}" type="pres">
      <dgm:prSet presAssocID="{22CC1717-1C1F-472C-94D3-02E8B0374A72}" presName="descendantText" presStyleLbl="alignAcc1" presStyleIdx="0" presStyleCnt="4">
        <dgm:presLayoutVars>
          <dgm:bulletEnabled val="1"/>
        </dgm:presLayoutVars>
      </dgm:prSet>
      <dgm:spPr/>
    </dgm:pt>
    <dgm:pt modelId="{C47306D6-0545-47BB-BA0E-80B2C28323B7}" type="pres">
      <dgm:prSet presAssocID="{7D862B15-0272-4688-8399-F9ABA41671DE}" presName="sp" presStyleCnt="0"/>
      <dgm:spPr/>
    </dgm:pt>
    <dgm:pt modelId="{3829D84D-9D6E-42E9-8B39-46E8C1B6B442}" type="pres">
      <dgm:prSet presAssocID="{276311C0-F839-4ADE-BEEF-E393E867FAC9}" presName="composite" presStyleCnt="0"/>
      <dgm:spPr/>
    </dgm:pt>
    <dgm:pt modelId="{B48EC75B-3305-4AA7-A806-DA8C9DED0D3C}" type="pres">
      <dgm:prSet presAssocID="{276311C0-F839-4ADE-BEEF-E393E867FAC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E6FCD26-FFF3-4BD3-8022-00B1C359AA5F}" type="pres">
      <dgm:prSet presAssocID="{276311C0-F839-4ADE-BEEF-E393E867FAC9}" presName="descendantText" presStyleLbl="alignAcc1" presStyleIdx="1" presStyleCnt="4">
        <dgm:presLayoutVars>
          <dgm:bulletEnabled val="1"/>
        </dgm:presLayoutVars>
      </dgm:prSet>
      <dgm:spPr/>
    </dgm:pt>
    <dgm:pt modelId="{8C3AED3E-38A6-4DF3-A854-7DB06DCB76CA}" type="pres">
      <dgm:prSet presAssocID="{9D4A6869-1E8B-4358-95FA-49BE9AB301CB}" presName="sp" presStyleCnt="0"/>
      <dgm:spPr/>
    </dgm:pt>
    <dgm:pt modelId="{9581E87E-B1B9-4403-B3C4-8589E7E01BE0}" type="pres">
      <dgm:prSet presAssocID="{86F63DF1-A328-4188-BDD4-A955B81BC4EE}" presName="composite" presStyleCnt="0"/>
      <dgm:spPr/>
    </dgm:pt>
    <dgm:pt modelId="{D7BAF9C4-80F2-4829-981C-ED8C1E6BFAC5}" type="pres">
      <dgm:prSet presAssocID="{86F63DF1-A328-4188-BDD4-A955B81BC4E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1DE6AA9-EB5A-453C-98FE-50677E78DF12}" type="pres">
      <dgm:prSet presAssocID="{86F63DF1-A328-4188-BDD4-A955B81BC4EE}" presName="descendantText" presStyleLbl="alignAcc1" presStyleIdx="2" presStyleCnt="4">
        <dgm:presLayoutVars>
          <dgm:bulletEnabled val="1"/>
        </dgm:presLayoutVars>
      </dgm:prSet>
      <dgm:spPr/>
    </dgm:pt>
    <dgm:pt modelId="{D9D87EA6-6729-44A2-9425-18A5DBF18C7B}" type="pres">
      <dgm:prSet presAssocID="{7B40B834-31B9-4EED-A173-BCCF1CB8EE38}" presName="sp" presStyleCnt="0"/>
      <dgm:spPr/>
    </dgm:pt>
    <dgm:pt modelId="{D6836710-9F5E-4DFE-979A-24C832BBE0FD}" type="pres">
      <dgm:prSet presAssocID="{1AEBD405-994E-41A9-B5A7-ECD47AB11168}" presName="composite" presStyleCnt="0"/>
      <dgm:spPr/>
    </dgm:pt>
    <dgm:pt modelId="{F2B8F5D3-A5B9-4437-A946-ACD11D29AF74}" type="pres">
      <dgm:prSet presAssocID="{1AEBD405-994E-41A9-B5A7-ECD47AB1116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825284F-CED1-47CB-B845-8D0A207DB0FF}" type="pres">
      <dgm:prSet presAssocID="{1AEBD405-994E-41A9-B5A7-ECD47AB1116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777A40A-1F4F-4B85-89EB-DB300307F74A}" srcId="{90B62627-D228-4DB3-8799-41BDC8B6547C}" destId="{86F63DF1-A328-4188-BDD4-A955B81BC4EE}" srcOrd="2" destOrd="0" parTransId="{8F74274F-E2C5-4D20-AC9E-8BA64FAB91AA}" sibTransId="{7B40B834-31B9-4EED-A173-BCCF1CB8EE38}"/>
    <dgm:cxn modelId="{3F7CA40D-1E28-4BF0-A31C-DDEBC08C0F07}" type="presOf" srcId="{276311C0-F839-4ADE-BEEF-E393E867FAC9}" destId="{B48EC75B-3305-4AA7-A806-DA8C9DED0D3C}" srcOrd="0" destOrd="0" presId="urn:microsoft.com/office/officeart/2005/8/layout/chevron2"/>
    <dgm:cxn modelId="{F0F64A0F-8A3F-42CF-AF14-4E3E516CE002}" type="presOf" srcId="{DED192FC-7774-4C1F-BA9B-C0A8E087899E}" destId="{7E6FCD26-FFF3-4BD3-8022-00B1C359AA5F}" srcOrd="0" destOrd="0" presId="urn:microsoft.com/office/officeart/2005/8/layout/chevron2"/>
    <dgm:cxn modelId="{E59D151A-7DF3-458A-A8FF-F9D8C8FB279E}" srcId="{90B62627-D228-4DB3-8799-41BDC8B6547C}" destId="{22CC1717-1C1F-472C-94D3-02E8B0374A72}" srcOrd="0" destOrd="0" parTransId="{E20FD48B-0994-41FE-98AC-102913BAB021}" sibTransId="{7D862B15-0272-4688-8399-F9ABA41671DE}"/>
    <dgm:cxn modelId="{E594831C-5414-4EB8-8605-B211D8562D02}" type="presOf" srcId="{BDF69F39-39A6-4749-A1AB-042EE17B9DB2}" destId="{8488B770-525F-4F82-A79B-6F77E75A5957}" srcOrd="0" destOrd="0" presId="urn:microsoft.com/office/officeart/2005/8/layout/chevron2"/>
    <dgm:cxn modelId="{A589D322-E883-4B65-8652-DD7CB9F36A7C}" type="presOf" srcId="{22CC1717-1C1F-472C-94D3-02E8B0374A72}" destId="{9250DF08-C31F-49B4-BE0A-97F3A10A8119}" srcOrd="0" destOrd="0" presId="urn:microsoft.com/office/officeart/2005/8/layout/chevron2"/>
    <dgm:cxn modelId="{BE875728-E8D8-4AB9-BC5D-E0620569FCC5}" srcId="{22CC1717-1C1F-472C-94D3-02E8B0374A72}" destId="{BDF69F39-39A6-4749-A1AB-042EE17B9DB2}" srcOrd="0" destOrd="0" parTransId="{71C17947-3438-465D-BF46-9F4E366CB6C4}" sibTransId="{919403A5-BFF6-407B-A5F2-2E09EFAB20B2}"/>
    <dgm:cxn modelId="{C0C32F34-67D4-4B37-B11D-224F0DD2F4FC}" srcId="{90B62627-D228-4DB3-8799-41BDC8B6547C}" destId="{276311C0-F839-4ADE-BEEF-E393E867FAC9}" srcOrd="1" destOrd="0" parTransId="{B4855D01-9C0E-4458-94B0-2B6984693811}" sibTransId="{9D4A6869-1E8B-4358-95FA-49BE9AB301CB}"/>
    <dgm:cxn modelId="{93198537-75B9-478F-ABBC-DDDA55601EB2}" type="presOf" srcId="{86F63DF1-A328-4188-BDD4-A955B81BC4EE}" destId="{D7BAF9C4-80F2-4829-981C-ED8C1E6BFAC5}" srcOrd="0" destOrd="0" presId="urn:microsoft.com/office/officeart/2005/8/layout/chevron2"/>
    <dgm:cxn modelId="{BFB7B07D-7483-4396-A429-E2142E23FFD5}" type="presOf" srcId="{4B0772D7-EE2A-4017-BE3E-90B9A90B9F28}" destId="{E825284F-CED1-47CB-B845-8D0A207DB0FF}" srcOrd="0" destOrd="0" presId="urn:microsoft.com/office/officeart/2005/8/layout/chevron2"/>
    <dgm:cxn modelId="{522AFF7D-4C06-40DC-AE98-A40877195C42}" type="presOf" srcId="{1AEBD405-994E-41A9-B5A7-ECD47AB11168}" destId="{F2B8F5D3-A5B9-4437-A946-ACD11D29AF74}" srcOrd="0" destOrd="0" presId="urn:microsoft.com/office/officeart/2005/8/layout/chevron2"/>
    <dgm:cxn modelId="{4577A380-4085-4F4A-BEDA-945C87B37D40}" srcId="{276311C0-F839-4ADE-BEEF-E393E867FAC9}" destId="{DED192FC-7774-4C1F-BA9B-C0A8E087899E}" srcOrd="0" destOrd="0" parTransId="{84788FD1-0518-40C3-A0AD-A9008C589E35}" sibTransId="{1A7CB559-E48E-4B48-A616-B5CFC5586D87}"/>
    <dgm:cxn modelId="{C5D038B0-09B9-4969-9D80-6212F56121A6}" type="presOf" srcId="{90B62627-D228-4DB3-8799-41BDC8B6547C}" destId="{B0271AD3-77BF-4EFF-B624-F0F3532354CB}" srcOrd="0" destOrd="0" presId="urn:microsoft.com/office/officeart/2005/8/layout/chevron2"/>
    <dgm:cxn modelId="{3EF772B6-9016-464C-A828-18648A3A2491}" srcId="{86F63DF1-A328-4188-BDD4-A955B81BC4EE}" destId="{0395522B-BDF5-4217-A4C5-5E580898A9E2}" srcOrd="0" destOrd="0" parTransId="{54DF599B-81C1-4B49-85A2-923DA3572808}" sibTransId="{8D1BD918-7F53-4934-9569-016EE0737B76}"/>
    <dgm:cxn modelId="{1C33C8D1-E7C5-4CF3-8FEF-4287AE1D9956}" srcId="{90B62627-D228-4DB3-8799-41BDC8B6547C}" destId="{1AEBD405-994E-41A9-B5A7-ECD47AB11168}" srcOrd="3" destOrd="0" parTransId="{B743BBB3-4917-4244-83D1-88A5286F0FBD}" sibTransId="{DA2E0BEE-0B02-44A5-B4F1-E95BF1515D10}"/>
    <dgm:cxn modelId="{710F4FE8-A8E1-4E84-B8D9-373637713A75}" srcId="{1AEBD405-994E-41A9-B5A7-ECD47AB11168}" destId="{4B0772D7-EE2A-4017-BE3E-90B9A90B9F28}" srcOrd="0" destOrd="0" parTransId="{36374A4B-9410-4333-B342-FE1A9F7FA728}" sibTransId="{11E7E2B5-B3BA-4718-BF93-C52480609420}"/>
    <dgm:cxn modelId="{5769E8F2-53A8-4581-BC57-DEE7E83BBCAE}" type="presOf" srcId="{0395522B-BDF5-4217-A4C5-5E580898A9E2}" destId="{51DE6AA9-EB5A-453C-98FE-50677E78DF12}" srcOrd="0" destOrd="0" presId="urn:microsoft.com/office/officeart/2005/8/layout/chevron2"/>
    <dgm:cxn modelId="{D7135AB6-F163-4F0C-B8B9-E21A0E4B8169}" type="presParOf" srcId="{B0271AD3-77BF-4EFF-B624-F0F3532354CB}" destId="{F9275F28-6412-48A5-8940-21A5CC01F08D}" srcOrd="0" destOrd="0" presId="urn:microsoft.com/office/officeart/2005/8/layout/chevron2"/>
    <dgm:cxn modelId="{0015AA87-E20A-4C19-8736-DD8FEA700080}" type="presParOf" srcId="{F9275F28-6412-48A5-8940-21A5CC01F08D}" destId="{9250DF08-C31F-49B4-BE0A-97F3A10A8119}" srcOrd="0" destOrd="0" presId="urn:microsoft.com/office/officeart/2005/8/layout/chevron2"/>
    <dgm:cxn modelId="{BF3F8965-2AE6-4D94-BA9C-A052E0312ABF}" type="presParOf" srcId="{F9275F28-6412-48A5-8940-21A5CC01F08D}" destId="{8488B770-525F-4F82-A79B-6F77E75A5957}" srcOrd="1" destOrd="0" presId="urn:microsoft.com/office/officeart/2005/8/layout/chevron2"/>
    <dgm:cxn modelId="{CE7BB525-DDF7-408D-99AA-D88AE536CAD9}" type="presParOf" srcId="{B0271AD3-77BF-4EFF-B624-F0F3532354CB}" destId="{C47306D6-0545-47BB-BA0E-80B2C28323B7}" srcOrd="1" destOrd="0" presId="urn:microsoft.com/office/officeart/2005/8/layout/chevron2"/>
    <dgm:cxn modelId="{DD1D26CF-08A9-4CE0-B715-A9CC9838E650}" type="presParOf" srcId="{B0271AD3-77BF-4EFF-B624-F0F3532354CB}" destId="{3829D84D-9D6E-42E9-8B39-46E8C1B6B442}" srcOrd="2" destOrd="0" presId="urn:microsoft.com/office/officeart/2005/8/layout/chevron2"/>
    <dgm:cxn modelId="{48C59D39-CC6A-4F2A-800C-85DEAC7F9D15}" type="presParOf" srcId="{3829D84D-9D6E-42E9-8B39-46E8C1B6B442}" destId="{B48EC75B-3305-4AA7-A806-DA8C9DED0D3C}" srcOrd="0" destOrd="0" presId="urn:microsoft.com/office/officeart/2005/8/layout/chevron2"/>
    <dgm:cxn modelId="{19A62FF0-2823-4D13-958C-1A9424A12EBF}" type="presParOf" srcId="{3829D84D-9D6E-42E9-8B39-46E8C1B6B442}" destId="{7E6FCD26-FFF3-4BD3-8022-00B1C359AA5F}" srcOrd="1" destOrd="0" presId="urn:microsoft.com/office/officeart/2005/8/layout/chevron2"/>
    <dgm:cxn modelId="{7CCBDDA6-2F6C-4F90-9D03-32E958C37071}" type="presParOf" srcId="{B0271AD3-77BF-4EFF-B624-F0F3532354CB}" destId="{8C3AED3E-38A6-4DF3-A854-7DB06DCB76CA}" srcOrd="3" destOrd="0" presId="urn:microsoft.com/office/officeart/2005/8/layout/chevron2"/>
    <dgm:cxn modelId="{FCA966E3-A2C1-41AE-B764-F74A369B3B86}" type="presParOf" srcId="{B0271AD3-77BF-4EFF-B624-F0F3532354CB}" destId="{9581E87E-B1B9-4403-B3C4-8589E7E01BE0}" srcOrd="4" destOrd="0" presId="urn:microsoft.com/office/officeart/2005/8/layout/chevron2"/>
    <dgm:cxn modelId="{67F3DC83-4289-4F91-8CF5-3A9FDA83820C}" type="presParOf" srcId="{9581E87E-B1B9-4403-B3C4-8589E7E01BE0}" destId="{D7BAF9C4-80F2-4829-981C-ED8C1E6BFAC5}" srcOrd="0" destOrd="0" presId="urn:microsoft.com/office/officeart/2005/8/layout/chevron2"/>
    <dgm:cxn modelId="{85AF746E-D06F-4C0E-A18D-83507D252FD5}" type="presParOf" srcId="{9581E87E-B1B9-4403-B3C4-8589E7E01BE0}" destId="{51DE6AA9-EB5A-453C-98FE-50677E78DF12}" srcOrd="1" destOrd="0" presId="urn:microsoft.com/office/officeart/2005/8/layout/chevron2"/>
    <dgm:cxn modelId="{3466A367-9EA3-48CB-A668-13F8AAA69912}" type="presParOf" srcId="{B0271AD3-77BF-4EFF-B624-F0F3532354CB}" destId="{D9D87EA6-6729-44A2-9425-18A5DBF18C7B}" srcOrd="5" destOrd="0" presId="urn:microsoft.com/office/officeart/2005/8/layout/chevron2"/>
    <dgm:cxn modelId="{31E1EDDF-53BE-46F9-9C8A-060F6AD9BF3D}" type="presParOf" srcId="{B0271AD3-77BF-4EFF-B624-F0F3532354CB}" destId="{D6836710-9F5E-4DFE-979A-24C832BBE0FD}" srcOrd="6" destOrd="0" presId="urn:microsoft.com/office/officeart/2005/8/layout/chevron2"/>
    <dgm:cxn modelId="{9F9B34FE-BD83-41BD-B80D-965CDA6645B1}" type="presParOf" srcId="{D6836710-9F5E-4DFE-979A-24C832BBE0FD}" destId="{F2B8F5D3-A5B9-4437-A946-ACD11D29AF74}" srcOrd="0" destOrd="0" presId="urn:microsoft.com/office/officeart/2005/8/layout/chevron2"/>
    <dgm:cxn modelId="{E79C00FE-98B3-4464-9BB5-B39329206FC3}" type="presParOf" srcId="{D6836710-9F5E-4DFE-979A-24C832BBE0FD}" destId="{E825284F-CED1-47CB-B845-8D0A207DB0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E022B-7037-4796-88CB-A8DA745E2039}">
      <dsp:nvSpPr>
        <dsp:cNvPr id="0" name=""/>
        <dsp:cNvSpPr/>
      </dsp:nvSpPr>
      <dsp:spPr>
        <a:xfrm rot="5400000">
          <a:off x="-180924" y="185219"/>
          <a:ext cx="1206164" cy="844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 rot="-5400000">
        <a:off x="1" y="426451"/>
        <a:ext cx="844314" cy="361850"/>
      </dsp:txXfrm>
    </dsp:sp>
    <dsp:sp modelId="{9C9F77CE-D5A0-4D9B-B74E-6983DD7D57A5}">
      <dsp:nvSpPr>
        <dsp:cNvPr id="0" name=""/>
        <dsp:cNvSpPr/>
      </dsp:nvSpPr>
      <dsp:spPr>
        <a:xfrm rot="5400000">
          <a:off x="5617670" y="-4769060"/>
          <a:ext cx="784006" cy="10330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What we did and how we did it!</a:t>
          </a:r>
        </a:p>
      </dsp:txBody>
      <dsp:txXfrm rot="-5400000">
        <a:off x="844315" y="42567"/>
        <a:ext cx="10292445" cy="707462"/>
      </dsp:txXfrm>
    </dsp:sp>
    <dsp:sp modelId="{172C0576-87FA-49F7-957C-C99EF50F1FDF}">
      <dsp:nvSpPr>
        <dsp:cNvPr id="0" name=""/>
        <dsp:cNvSpPr/>
      </dsp:nvSpPr>
      <dsp:spPr>
        <a:xfrm rot="5400000">
          <a:off x="-180924" y="1244267"/>
          <a:ext cx="1206164" cy="844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 rot="-5400000">
        <a:off x="1" y="1485499"/>
        <a:ext cx="844314" cy="361850"/>
      </dsp:txXfrm>
    </dsp:sp>
    <dsp:sp modelId="{873C0D0F-25A6-4E7F-B4EA-B52B0646EB74}">
      <dsp:nvSpPr>
        <dsp:cNvPr id="0" name=""/>
        <dsp:cNvSpPr/>
      </dsp:nvSpPr>
      <dsp:spPr>
        <a:xfrm rot="5400000">
          <a:off x="5617670" y="-3710011"/>
          <a:ext cx="784006" cy="10330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Factors</a:t>
          </a:r>
          <a:r>
            <a:rPr lang="en-GB" sz="2800" kern="1200" baseline="0" dirty="0"/>
            <a:t> that affect delirium screening, recognition, prevalence</a:t>
          </a:r>
          <a:endParaRPr lang="en-GB" sz="2800" kern="1200" dirty="0"/>
        </a:p>
      </dsp:txBody>
      <dsp:txXfrm rot="-5400000">
        <a:off x="844315" y="1101616"/>
        <a:ext cx="10292445" cy="707462"/>
      </dsp:txXfrm>
    </dsp:sp>
    <dsp:sp modelId="{ED8F5ABE-7874-4163-A004-27A69586BB88}">
      <dsp:nvSpPr>
        <dsp:cNvPr id="0" name=""/>
        <dsp:cNvSpPr/>
      </dsp:nvSpPr>
      <dsp:spPr>
        <a:xfrm rot="5400000">
          <a:off x="-180924" y="2303316"/>
          <a:ext cx="1206164" cy="844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 rot="-5400000">
        <a:off x="1" y="2544548"/>
        <a:ext cx="844314" cy="361850"/>
      </dsp:txXfrm>
    </dsp:sp>
    <dsp:sp modelId="{5538E7C6-0B0C-4375-9728-4630F29D9FF2}">
      <dsp:nvSpPr>
        <dsp:cNvPr id="0" name=""/>
        <dsp:cNvSpPr/>
      </dsp:nvSpPr>
      <dsp:spPr>
        <a:xfrm rot="5400000">
          <a:off x="5617670" y="-2672531"/>
          <a:ext cx="784006" cy="10330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Why delirium matters – effect on outcomes!</a:t>
          </a:r>
        </a:p>
      </dsp:txBody>
      <dsp:txXfrm rot="-5400000">
        <a:off x="844315" y="2139096"/>
        <a:ext cx="10292445" cy="707462"/>
      </dsp:txXfrm>
    </dsp:sp>
    <dsp:sp modelId="{F519CB41-069A-45E9-B79A-E9FF720C5119}">
      <dsp:nvSpPr>
        <dsp:cNvPr id="0" name=""/>
        <dsp:cNvSpPr/>
      </dsp:nvSpPr>
      <dsp:spPr>
        <a:xfrm rot="5400000">
          <a:off x="-180924" y="3362364"/>
          <a:ext cx="1206164" cy="844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 rot="-5400000">
        <a:off x="1" y="3603596"/>
        <a:ext cx="844314" cy="361850"/>
      </dsp:txXfrm>
    </dsp:sp>
    <dsp:sp modelId="{D681E87B-11CB-49DB-94F3-67B0CD5546B2}">
      <dsp:nvSpPr>
        <dsp:cNvPr id="0" name=""/>
        <dsp:cNvSpPr/>
      </dsp:nvSpPr>
      <dsp:spPr>
        <a:xfrm rot="5400000">
          <a:off x="5617670" y="-1633130"/>
          <a:ext cx="784006" cy="10330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Future plans and how you can get involved!</a:t>
          </a:r>
        </a:p>
      </dsp:txBody>
      <dsp:txXfrm rot="-5400000">
        <a:off x="844315" y="3178497"/>
        <a:ext cx="10292445" cy="707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0DF08-C31F-49B4-BE0A-97F3A10A8119}">
      <dsp:nvSpPr>
        <dsp:cNvPr id="0" name=""/>
        <dsp:cNvSpPr/>
      </dsp:nvSpPr>
      <dsp:spPr>
        <a:xfrm rot="5400000">
          <a:off x="-170515" y="172437"/>
          <a:ext cx="1136768" cy="7957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-5400000">
        <a:off x="0" y="399791"/>
        <a:ext cx="795738" cy="341030"/>
      </dsp:txXfrm>
    </dsp:sp>
    <dsp:sp modelId="{8488B770-525F-4F82-A79B-6F77E75A5957}">
      <dsp:nvSpPr>
        <dsp:cNvPr id="0" name=""/>
        <dsp:cNvSpPr/>
      </dsp:nvSpPr>
      <dsp:spPr>
        <a:xfrm rot="5400000">
          <a:off x="5514819" y="-4717159"/>
          <a:ext cx="738899" cy="10177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Delirium is common in </a:t>
          </a:r>
          <a:r>
            <a:rPr lang="en-GB" sz="2200" u="sng" kern="1200" dirty="0"/>
            <a:t>all specialties</a:t>
          </a:r>
        </a:p>
      </dsp:txBody>
      <dsp:txXfrm rot="-5400000">
        <a:off x="795738" y="37992"/>
        <a:ext cx="10140991" cy="666759"/>
      </dsp:txXfrm>
    </dsp:sp>
    <dsp:sp modelId="{B48EC75B-3305-4AA7-A806-DA8C9DED0D3C}">
      <dsp:nvSpPr>
        <dsp:cNvPr id="0" name=""/>
        <dsp:cNvSpPr/>
      </dsp:nvSpPr>
      <dsp:spPr>
        <a:xfrm rot="5400000">
          <a:off x="-170515" y="1160899"/>
          <a:ext cx="1136768" cy="7957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-5400000">
        <a:off x="0" y="1388253"/>
        <a:ext cx="795738" cy="341030"/>
      </dsp:txXfrm>
    </dsp:sp>
    <dsp:sp modelId="{7E6FCD26-FFF3-4BD3-8022-00B1C359AA5F}">
      <dsp:nvSpPr>
        <dsp:cNvPr id="0" name=""/>
        <dsp:cNvSpPr/>
      </dsp:nvSpPr>
      <dsp:spPr>
        <a:xfrm rot="5400000">
          <a:off x="5514819" y="-3728696"/>
          <a:ext cx="738899" cy="10177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Delirium is associated with increased frailty, but frailty is associated with under-recognition of delirium </a:t>
          </a:r>
        </a:p>
      </dsp:txBody>
      <dsp:txXfrm rot="-5400000">
        <a:off x="795738" y="1026455"/>
        <a:ext cx="10140991" cy="666759"/>
      </dsp:txXfrm>
    </dsp:sp>
    <dsp:sp modelId="{D7BAF9C4-80F2-4829-981C-ED8C1E6BFAC5}">
      <dsp:nvSpPr>
        <dsp:cNvPr id="0" name=""/>
        <dsp:cNvSpPr/>
      </dsp:nvSpPr>
      <dsp:spPr>
        <a:xfrm rot="5400000">
          <a:off x="-170515" y="2149362"/>
          <a:ext cx="1136768" cy="7957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 rot="-5400000">
        <a:off x="0" y="2376716"/>
        <a:ext cx="795738" cy="341030"/>
      </dsp:txXfrm>
    </dsp:sp>
    <dsp:sp modelId="{51DE6AA9-EB5A-453C-98FE-50677E78DF12}">
      <dsp:nvSpPr>
        <dsp:cNvPr id="0" name=""/>
        <dsp:cNvSpPr/>
      </dsp:nvSpPr>
      <dsp:spPr>
        <a:xfrm rot="5400000">
          <a:off x="5514819" y="-2740233"/>
          <a:ext cx="738899" cy="10177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Delirium is associated with increased mortality and </a:t>
          </a:r>
          <a:r>
            <a:rPr lang="en-GB" sz="2200" kern="1200" dirty="0" err="1"/>
            <a:t>LoS</a:t>
          </a:r>
          <a:endParaRPr lang="en-GB" sz="2200" kern="1200" dirty="0"/>
        </a:p>
      </dsp:txBody>
      <dsp:txXfrm rot="-5400000">
        <a:off x="795738" y="2014918"/>
        <a:ext cx="10140991" cy="666759"/>
      </dsp:txXfrm>
    </dsp:sp>
    <dsp:sp modelId="{F2B8F5D3-A5B9-4437-A946-ACD11D29AF74}">
      <dsp:nvSpPr>
        <dsp:cNvPr id="0" name=""/>
        <dsp:cNvSpPr/>
      </dsp:nvSpPr>
      <dsp:spPr>
        <a:xfrm rot="5400000">
          <a:off x="-170515" y="3137825"/>
          <a:ext cx="1136768" cy="7957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 rot="-5400000">
        <a:off x="0" y="3365179"/>
        <a:ext cx="795738" cy="341030"/>
      </dsp:txXfrm>
    </dsp:sp>
    <dsp:sp modelId="{E825284F-CED1-47CB-B845-8D0A207DB0FF}">
      <dsp:nvSpPr>
        <dsp:cNvPr id="0" name=""/>
        <dsp:cNvSpPr/>
      </dsp:nvSpPr>
      <dsp:spPr>
        <a:xfrm rot="5400000">
          <a:off x="5514819" y="-1751770"/>
          <a:ext cx="738899" cy="10177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Plenty of opportunity to </a:t>
          </a:r>
          <a:r>
            <a:rPr lang="en-GB" sz="2200" b="1" kern="1200" dirty="0"/>
            <a:t>get involved in our next rounds!</a:t>
          </a:r>
        </a:p>
      </dsp:txBody>
      <dsp:txXfrm rot="-5400000">
        <a:off x="795738" y="3003381"/>
        <a:ext cx="10140991" cy="666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8F2702-DAAF-4D42-A4C8-E53690374DBD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5E922E-D282-40C6-B048-8F48F190E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21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E922E-D282-40C6-B048-8F48F190E2D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6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E922E-D282-40C6-B048-8F48F190E2D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7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Delirium is related to heightened systemic inflammation leading to a central response</a:t>
            </a:r>
          </a:p>
          <a:p>
            <a:r>
              <a:rPr lang="en-GB" dirty="0"/>
              <a:t>Increased likelihood if weaker blood brain barrier (i.e. frailty, dementia) or massive systemic inflammatory burden (i.e. sick patient)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E922E-D282-40C6-B048-8F48F190E2D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4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Delirium duration and severity</a:t>
            </a:r>
            <a:r>
              <a:rPr lang="en-GB" baseline="0" dirty="0"/>
              <a:t> </a:t>
            </a:r>
            <a:r>
              <a:rPr lang="en-GB" dirty="0"/>
              <a:t>are both predictors</a:t>
            </a:r>
            <a:r>
              <a:rPr lang="en-GB" baseline="0" dirty="0"/>
              <a:t> of negative outcomes following delirium </a:t>
            </a:r>
          </a:p>
          <a:p>
            <a:r>
              <a:rPr lang="en-GB" baseline="0" dirty="0"/>
              <a:t>Recognition, can help to enable targeted prevention strategies, reducing duration and severity of delirium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E922E-D282-40C6-B048-8F48F190E2D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5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</a:t>
            </a:r>
            <a:r>
              <a:rPr lang="en-GB" baseline="0" dirty="0"/>
              <a:t> that screening associated with recognition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4.91, CI 2.48-9.72; p&lt;0.001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E922E-D282-40C6-B048-8F48F190E2D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5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direct effect</a:t>
            </a:r>
            <a:r>
              <a:rPr lang="en-GB" baseline="0" dirty="0"/>
              <a:t> of delirium teams on recognition but may be related to powering as small numbers!</a:t>
            </a:r>
          </a:p>
          <a:p>
            <a:r>
              <a:rPr lang="en-GB" baseline="0" dirty="0"/>
              <a:t>Reasonable to assume from above if delirium teams improve screening, this might improve recognition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E922E-D282-40C6-B048-8F48F190E2D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3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Small</a:t>
            </a:r>
            <a:r>
              <a:rPr lang="en-GB" baseline="0" dirty="0"/>
              <a:t> numbers recognised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E922E-D282-40C6-B048-8F48F190E2D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3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10BB-8931-4250-AAEE-C74460FCFDCC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BB11-EE2D-4BB0-B344-363FE23860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3C0C-0456-4E13-8005-778228AF1588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2244-66AB-42A9-8533-CE8BEEC9F9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6E23-6189-46BD-AA54-6519C2FFC98E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EA72-AFB0-4BB3-A71C-069ECC6E24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B057-7804-4CE6-AFED-439300395780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AFE6-25B3-48DD-A926-69F7E152F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EE9CC-DE57-4947-9206-E8FE78222CDB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8DCA-1767-4D07-8CDD-5D0126E0B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F845-2E29-4C3D-BF45-0024E7F6FEDB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6F54-3C15-494E-8632-239019546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FCAC-D6FA-448B-8A26-32AD7CB51696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43F5-37DD-4A6B-950E-924608D0E0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FA96-EA1D-4870-9CAB-FC4DFA67839C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539F-550C-4A3A-9B85-8EA9BCB8C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891B-4480-4AD3-B868-C7594966A17D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EC88-4ED2-488B-82AD-60AB7721F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D8A9-9709-4B3B-8F04-8B28DC1A735B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6414-081A-4FE9-818D-138CD7B0A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F931-1024-47A3-9E76-BA4FB9FB8495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E156-4E63-47A3-8E20-75CF93E9AD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20BD45-2FC2-4E6A-8759-87E5508BE8D3}" type="datetimeFigureOut">
              <a:rPr lang="en-GB"/>
              <a:pPr>
                <a:defRPr/>
              </a:pPr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D2340F-3160-4598-8530-F521DEE32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emresearchuk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m/url?sa=i&amp;rct=j&amp;q=&amp;esrc=s&amp;source=images&amp;cd=&amp;cad=rja&amp;uact=8&amp;ved=2ahUKEwjJtaiO8q3cAhXFLFAKHX7fD3wQjRx6BAgBEAU&amp;url=https://commons.wikimedia.org/wiki/File:Pneumonia_of_Right_Lung_Middle_Lobe.jpg&amp;psig=AOvVaw0ATfGj01sKEtd1Jb9QbKnr&amp;ust=1532183393064232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3htDU9q3cAhWPLFAKHZQ5D98QjRx6BAgBEAU&amp;url=https://www.thunderclap.it/projects/53986-world-delirium-day-15-march&amp;psig=AOvVaw0_gpyiRyCVsKFMehTrFx3Z&amp;ust=1532184580013360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\\ADF\Storage\C\W\CXW626\My Pictures\GeM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59" y="188877"/>
            <a:ext cx="28098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988936" y="3371124"/>
            <a:ext cx="8571559" cy="1348078"/>
          </a:xfrm>
        </p:spPr>
        <p:txBody>
          <a:bodyPr/>
          <a:lstStyle/>
          <a:p>
            <a:r>
              <a:rPr lang="en-GB" sz="4000" dirty="0">
                <a:latin typeface="Cambria" panose="02040503050406030204" pitchFamily="18" charset="0"/>
              </a:rPr>
              <a:t>World Delirium Assessment Day 2018 Results of a national study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15D57E-3E26-4F96-9707-EE5A76B7E409}"/>
              </a:ext>
            </a:extLst>
          </p:cNvPr>
          <p:cNvGrpSpPr/>
          <p:nvPr/>
        </p:nvGrpSpPr>
        <p:grpSpPr>
          <a:xfrm>
            <a:off x="0" y="5933543"/>
            <a:ext cx="12192000" cy="1022931"/>
            <a:chOff x="0" y="5933543"/>
            <a:chExt cx="12192000" cy="10229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B244CA-2579-4B5D-8818-F97895EAFAAE}"/>
                </a:ext>
              </a:extLst>
            </p:cNvPr>
            <p:cNvSpPr/>
            <p:nvPr/>
          </p:nvSpPr>
          <p:spPr>
            <a:xfrm>
              <a:off x="0" y="5933543"/>
              <a:ext cx="12192000" cy="102293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EFCDB1-0232-49E3-A577-6B4411B4ACFE}"/>
                </a:ext>
              </a:extLst>
            </p:cNvPr>
            <p:cNvSpPr txBox="1"/>
            <p:nvPr/>
          </p:nvSpPr>
          <p:spPr>
            <a:xfrm>
              <a:off x="191344" y="6033258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+mj-lt"/>
                </a:rPr>
                <a:t>http://gemresearchuk.com</a:t>
              </a:r>
            </a:p>
          </p:txBody>
        </p:sp>
        <p:pic>
          <p:nvPicPr>
            <p:cNvPr id="9" name="Picture 2" descr="Image result">
              <a:extLst>
                <a:ext uri="{FF2B5EF4-FFF2-40B4-BE49-F238E27FC236}">
                  <a16:creationId xmlns:a16="http://schemas.microsoft.com/office/drawing/2014/main" id="{442C81E2-E851-4713-BE79-19B0F25A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6494866"/>
              <a:ext cx="442476" cy="359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70BB1C-5602-4EB6-9283-711CA5EBEC15}"/>
                </a:ext>
              </a:extLst>
            </p:cNvPr>
            <p:cNvSpPr txBox="1"/>
            <p:nvPr/>
          </p:nvSpPr>
          <p:spPr>
            <a:xfrm>
              <a:off x="633820" y="6458274"/>
              <a:ext cx="2365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+mj-lt"/>
                </a:rPr>
                <a:t>@</a:t>
              </a:r>
              <a:r>
                <a:rPr lang="en-GB" dirty="0" err="1">
                  <a:solidFill>
                    <a:schemeClr val="bg1"/>
                  </a:solidFill>
                  <a:latin typeface="+mj-lt"/>
                </a:rPr>
                <a:t>gemresearchuk</a:t>
              </a:r>
              <a:endParaRPr lang="en-GB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5D0A184-FA39-4B42-ADF8-0966F594A4A1}"/>
              </a:ext>
            </a:extLst>
          </p:cNvPr>
          <p:cNvSpPr/>
          <p:nvPr/>
        </p:nvSpPr>
        <p:spPr>
          <a:xfrm>
            <a:off x="2567608" y="5021392"/>
            <a:ext cx="7123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+mj-lt"/>
              </a:rPr>
              <a:t>Dr Carly Welch</a:t>
            </a:r>
          </a:p>
          <a:p>
            <a:pPr algn="ctr"/>
            <a:r>
              <a:rPr lang="en-GB" dirty="0">
                <a:latin typeface="+mj-lt"/>
              </a:rPr>
              <a:t>Dr Daisy Wilson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C011BE-2394-43AE-B7AB-EF783910D58A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F7FEE1-6CBE-439A-982B-CDCB6B4A1E53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21E02D-C5BF-46B9-B6F7-22B61700732D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373A39-CD0F-4EC9-8F49-0BFD61E84531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DFB8F585-4914-4297-A8DB-E3F5D7A3A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8EF625-64CE-4A35-8113-00C374D813C0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5419794-CE1C-4E98-BE7C-C4A478F83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5CDDEBD-07C6-4F9D-9457-74A80D1E6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341731"/>
              </p:ext>
            </p:extLst>
          </p:nvPr>
        </p:nvGraphicFramePr>
        <p:xfrm>
          <a:off x="633820" y="169973"/>
          <a:ext cx="11038913" cy="655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692">
                  <a:extLst>
                    <a:ext uri="{9D8B030D-6E8A-4147-A177-3AD203B41FA5}">
                      <a16:colId xmlns:a16="http://schemas.microsoft.com/office/drawing/2014/main" val="2613217975"/>
                    </a:ext>
                  </a:extLst>
                </a:gridCol>
                <a:gridCol w="1745069">
                  <a:extLst>
                    <a:ext uri="{9D8B030D-6E8A-4147-A177-3AD203B41FA5}">
                      <a16:colId xmlns:a16="http://schemas.microsoft.com/office/drawing/2014/main" val="1177935254"/>
                    </a:ext>
                  </a:extLst>
                </a:gridCol>
                <a:gridCol w="2741384">
                  <a:extLst>
                    <a:ext uri="{9D8B030D-6E8A-4147-A177-3AD203B41FA5}">
                      <a16:colId xmlns:a16="http://schemas.microsoft.com/office/drawing/2014/main" val="1658647612"/>
                    </a:ext>
                  </a:extLst>
                </a:gridCol>
                <a:gridCol w="2741384">
                  <a:extLst>
                    <a:ext uri="{9D8B030D-6E8A-4147-A177-3AD203B41FA5}">
                      <a16:colId xmlns:a16="http://schemas.microsoft.com/office/drawing/2014/main" val="3234966563"/>
                    </a:ext>
                  </a:extLst>
                </a:gridCol>
                <a:gridCol w="2741384">
                  <a:extLst>
                    <a:ext uri="{9D8B030D-6E8A-4147-A177-3AD203B41FA5}">
                      <a16:colId xmlns:a16="http://schemas.microsoft.com/office/drawing/2014/main" val="393442568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Prevalence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02327"/>
                  </a:ext>
                </a:extLst>
              </a:tr>
              <a:tr h="295899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Delirium team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OR 2.04 (1.48-2.79);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1.16 (0.76-1.76); p=0.488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0.39 (0.16-0.98); p=0.045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02701"/>
                  </a:ext>
                </a:extLst>
              </a:tr>
              <a:tr h="176643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Delirium guidelines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OR 0.70 (0.48-1.02); p=0.064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0.91 (0.56-1.50); p=0.719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1.34 (0.41-4.34); 0.625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11880"/>
                  </a:ext>
                </a:extLst>
              </a:tr>
              <a:tr h="201403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Delirium leaflet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OR 0.78 (0.60-1.01); p=0.063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0.91 (0.66-1.27); p=0.594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1.13 (0.54-2.35); p=0.097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067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Clerking tool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OR 1.14 (0.81-1.60); p=0.449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0.77 (0.52-1.16); p=0.219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2.21 (0.87-5.66); p=0.118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195131"/>
                  </a:ext>
                </a:extLst>
              </a:tr>
              <a:tr h="579120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Geriatric medicine service in admissions unit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OR 0.86 (0.66-1.12); p=0.276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0.92 (0.66-1.28); p=0.623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1.62 (0.78-3.36); p=0.198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939662"/>
                  </a:ext>
                </a:extLst>
              </a:tr>
              <a:tr h="247867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OR 1.04 (1.02-1.06);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1.04 (1.02-1.06);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1.02 (0.97-1.07); p=0.427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256946"/>
                  </a:ext>
                </a:extLst>
              </a:tr>
              <a:tr h="200619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Gender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1.16 (0.90-1.49); p=0.261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1.06 (0.77-1.46); p=0.720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0.97 (0.49-1.93); p=0.931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19243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r>
                        <a:rPr lang="en-GB" sz="1600" b="1" dirty="0"/>
                        <a:t>Clinical Frailty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1-3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REF; p=0.470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p=0.024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056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1.15 (0.85-1.56); p=0.366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4.20 (2.38-7.38);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0.30 (0.08-1.12); p=0.073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27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0.96 (0.62-1.48); p=0.840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8.40 (4.46-15.83);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0.14 (0.03-0.61); p=0.009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15300"/>
                  </a:ext>
                </a:extLst>
              </a:tr>
              <a:tr h="299659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Dementia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1.27 (0.91-1.78); p=0.155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1.91 (1.34-2.73);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1.71 (0.81-3.60); p=0.161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63134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r>
                        <a:rPr lang="en-GB" sz="1600" b="1" dirty="0"/>
                        <a:t>Specialty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Acute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REF; p=0.032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p=0.110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p=0.009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378519"/>
                  </a:ext>
                </a:extLst>
              </a:tr>
              <a:tr h="2771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Geriatrics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1.11 (0.79-1.55); p=0.545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0.91 (0.61-1.36); p=0.649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1.58 (0.72-3.47); p=0.257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982793"/>
                  </a:ext>
                </a:extLst>
              </a:tr>
              <a:tr h="229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Other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0.85 (0.60-1.19); p=0.331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0.59 (0.37-0.93); p=0.024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0.54 (0.18-1.60); p=0.266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684303"/>
                  </a:ext>
                </a:extLst>
              </a:tr>
              <a:tr h="2546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0.72 (0.35-1.48); p=0.374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0.40 (0.11-1.33); p=0.132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3.16 (0.22-44.60); p=0.395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61133"/>
                  </a:ext>
                </a:extLst>
              </a:tr>
              <a:tr h="4954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General/ other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OR 0.38 (0.21-0.69); p=0.002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0.47 (0.21-1.06); p=0.070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0.04 (0.05-0.36); p=0.004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2178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Orthopaedics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OR 1.04 (0.62-1.73); p=0.897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0.91 (0.47-1.77); p=0.788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97615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874B3ADC-2A78-4B1C-B7E6-41D49163D84D}"/>
              </a:ext>
            </a:extLst>
          </p:cNvPr>
          <p:cNvSpPr/>
          <p:nvPr/>
        </p:nvSpPr>
        <p:spPr>
          <a:xfrm>
            <a:off x="479376" y="594068"/>
            <a:ext cx="1800200" cy="2882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21C6AF-1DE4-49F2-B44F-71E34A2F3C55}"/>
              </a:ext>
            </a:extLst>
          </p:cNvPr>
          <p:cNvSpPr/>
          <p:nvPr/>
        </p:nvSpPr>
        <p:spPr>
          <a:xfrm>
            <a:off x="443513" y="2435770"/>
            <a:ext cx="102137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F95F10-37C8-48C3-ABC2-573A26A3C9AF}"/>
              </a:ext>
            </a:extLst>
          </p:cNvPr>
          <p:cNvSpPr/>
          <p:nvPr/>
        </p:nvSpPr>
        <p:spPr>
          <a:xfrm>
            <a:off x="1464891" y="5805036"/>
            <a:ext cx="2052087" cy="5885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85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C011BE-2394-43AE-B7AB-EF783910D58A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F7FEE1-6CBE-439A-982B-CDCB6B4A1E53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21E02D-C5BF-46B9-B6F7-22B61700732D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373A39-CD0F-4EC9-8F49-0BFD61E84531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DFB8F585-4914-4297-A8DB-E3F5D7A3A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8EF625-64CE-4A35-8113-00C374D813C0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5419794-CE1C-4E98-BE7C-C4A478F83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5CDDEBD-07C6-4F9D-9457-74A80D1E6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252483"/>
              </p:ext>
            </p:extLst>
          </p:nvPr>
        </p:nvGraphicFramePr>
        <p:xfrm>
          <a:off x="633820" y="169973"/>
          <a:ext cx="11038913" cy="655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692">
                  <a:extLst>
                    <a:ext uri="{9D8B030D-6E8A-4147-A177-3AD203B41FA5}">
                      <a16:colId xmlns:a16="http://schemas.microsoft.com/office/drawing/2014/main" val="2613217975"/>
                    </a:ext>
                  </a:extLst>
                </a:gridCol>
                <a:gridCol w="1745069">
                  <a:extLst>
                    <a:ext uri="{9D8B030D-6E8A-4147-A177-3AD203B41FA5}">
                      <a16:colId xmlns:a16="http://schemas.microsoft.com/office/drawing/2014/main" val="1177935254"/>
                    </a:ext>
                  </a:extLst>
                </a:gridCol>
                <a:gridCol w="2741384">
                  <a:extLst>
                    <a:ext uri="{9D8B030D-6E8A-4147-A177-3AD203B41FA5}">
                      <a16:colId xmlns:a16="http://schemas.microsoft.com/office/drawing/2014/main" val="1658647612"/>
                    </a:ext>
                  </a:extLst>
                </a:gridCol>
                <a:gridCol w="2741384">
                  <a:extLst>
                    <a:ext uri="{9D8B030D-6E8A-4147-A177-3AD203B41FA5}">
                      <a16:colId xmlns:a16="http://schemas.microsoft.com/office/drawing/2014/main" val="3234966563"/>
                    </a:ext>
                  </a:extLst>
                </a:gridCol>
                <a:gridCol w="2741384">
                  <a:extLst>
                    <a:ext uri="{9D8B030D-6E8A-4147-A177-3AD203B41FA5}">
                      <a16:colId xmlns:a16="http://schemas.microsoft.com/office/drawing/2014/main" val="393442568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Prevalence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02327"/>
                  </a:ext>
                </a:extLst>
              </a:tr>
              <a:tr h="295899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Delirium team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2.04 (1.48-2.79);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OR 1.16 (0.76-1.76); p=0.488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0.39 (0.16-0.98); p=0.045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02701"/>
                  </a:ext>
                </a:extLst>
              </a:tr>
              <a:tr h="176643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Delirium guidelines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0.70 (0.48-1.02); p=0.064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0.91 (0.56-1.50); p=0.719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1.34 (0.41-4.34); 0.625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11880"/>
                  </a:ext>
                </a:extLst>
              </a:tr>
              <a:tr h="201403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Delirium leaflet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0.78 (0.60-1.01); p=0.063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0.91 (0.66-1.27); p=0.594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1.13 (0.54-2.35); p=0.097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067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Clerking tool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1.14 (0.81-1.60); p=0.449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0.77 (0.52-1.16); p=0.219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2.21 (0.87-5.66); p=0.118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195131"/>
                  </a:ext>
                </a:extLst>
              </a:tr>
              <a:tr h="579120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Geriatric medicine service in admissions unit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0.86 (0.66-1.12); p=0.276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0.92 (0.66-1.28); p=0.623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1.62 (0.78-3.36); p=0.198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939662"/>
                  </a:ext>
                </a:extLst>
              </a:tr>
              <a:tr h="247867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1.04 (1.02-1.06);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OR 1.04 (1.02-1.06);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1.02 (0.97-1.07); p=0.427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256946"/>
                  </a:ext>
                </a:extLst>
              </a:tr>
              <a:tr h="200619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Gender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1.16 (0.90-1.49); p=0.261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1.06 (0.77-1.46); p=0.720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0.97 (0.49-1.93); p=0.931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19243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r>
                        <a:rPr lang="en-GB" sz="1600" b="1" dirty="0"/>
                        <a:t>Clinical Frailty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1-3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p=0.470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REF;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p=0.024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056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1.15 (0.85-1.56); p=0.366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OR 4.20 (2.38-7.38);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0.30 (0.08-1.12); p=0.073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27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0.96 (0.62-1.48); p=0.840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OR 8.40 (4.46-15.83);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0.14 (0.03-0.61); p=0.009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15300"/>
                  </a:ext>
                </a:extLst>
              </a:tr>
              <a:tr h="299659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Dementia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1.27 (0.91-1.78); p=0.155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OR 1.91 (1.34-2.73);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1.71 (0.81-3.60); p=0.161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63134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r>
                        <a:rPr lang="en-GB" sz="1600" b="1" dirty="0"/>
                        <a:t>Specialty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Acute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p=0.032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REF; p=0.110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p=0.009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378519"/>
                  </a:ext>
                </a:extLst>
              </a:tr>
              <a:tr h="2771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Geriatrics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1.11 (0.79-1.55); p=0.545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0.91 (0.61-1.36); p=0.649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1.58 (0.72-3.47); p=0.257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982793"/>
                  </a:ext>
                </a:extLst>
              </a:tr>
              <a:tr h="229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Other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0.85 (0.60-1.19); p=0.331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0.59 (0.37-0.93); p=0.024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0.54 (0.18-1.60); p=0.266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684303"/>
                  </a:ext>
                </a:extLst>
              </a:tr>
              <a:tr h="2546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0.72 (0.35-1.48); p=0.374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0.40 (0.11-1.33); p=0.132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3.16 (0.22-44.60); p=0.395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61133"/>
                  </a:ext>
                </a:extLst>
              </a:tr>
              <a:tr h="4954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General/ other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0.38 (0.21-0.69); p=0.002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0.47 (0.21-1.06); p=0.070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0.04 (0.05-0.36); p=0.004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2178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Orthopaedics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1.04 (0.62-1.73); p=0.897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OR 0.91 (0.47-1.77); p=0.788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97615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FB9F48B0-74F8-42B4-94E1-8CA7BD5B6125}"/>
              </a:ext>
            </a:extLst>
          </p:cNvPr>
          <p:cNvSpPr/>
          <p:nvPr/>
        </p:nvSpPr>
        <p:spPr>
          <a:xfrm>
            <a:off x="519267" y="2444773"/>
            <a:ext cx="75219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CC9DDE-F416-46B1-92F8-CD2738DF40B5}"/>
              </a:ext>
            </a:extLst>
          </p:cNvPr>
          <p:cNvSpPr/>
          <p:nvPr/>
        </p:nvSpPr>
        <p:spPr>
          <a:xfrm>
            <a:off x="519268" y="3055057"/>
            <a:ext cx="2074584" cy="102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B5EC42-DCC3-455F-9C03-DAAB64557086}"/>
              </a:ext>
            </a:extLst>
          </p:cNvPr>
          <p:cNvSpPr/>
          <p:nvPr/>
        </p:nvSpPr>
        <p:spPr>
          <a:xfrm>
            <a:off x="615375" y="4088684"/>
            <a:ext cx="108813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22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C011BE-2394-43AE-B7AB-EF783910D58A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F7FEE1-6CBE-439A-982B-CDCB6B4A1E53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21E02D-C5BF-46B9-B6F7-22B61700732D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373A39-CD0F-4EC9-8F49-0BFD61E84531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DFB8F585-4914-4297-A8DB-E3F5D7A3A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8EF625-64CE-4A35-8113-00C374D813C0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5419794-CE1C-4E98-BE7C-C4A478F83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5CDDEBD-07C6-4F9D-9457-74A80D1E6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314281"/>
              </p:ext>
            </p:extLst>
          </p:nvPr>
        </p:nvGraphicFramePr>
        <p:xfrm>
          <a:off x="633820" y="169973"/>
          <a:ext cx="11038913" cy="655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692">
                  <a:extLst>
                    <a:ext uri="{9D8B030D-6E8A-4147-A177-3AD203B41FA5}">
                      <a16:colId xmlns:a16="http://schemas.microsoft.com/office/drawing/2014/main" val="2613217975"/>
                    </a:ext>
                  </a:extLst>
                </a:gridCol>
                <a:gridCol w="1745069">
                  <a:extLst>
                    <a:ext uri="{9D8B030D-6E8A-4147-A177-3AD203B41FA5}">
                      <a16:colId xmlns:a16="http://schemas.microsoft.com/office/drawing/2014/main" val="1177935254"/>
                    </a:ext>
                  </a:extLst>
                </a:gridCol>
                <a:gridCol w="2741384">
                  <a:extLst>
                    <a:ext uri="{9D8B030D-6E8A-4147-A177-3AD203B41FA5}">
                      <a16:colId xmlns:a16="http://schemas.microsoft.com/office/drawing/2014/main" val="1658647612"/>
                    </a:ext>
                  </a:extLst>
                </a:gridCol>
                <a:gridCol w="2741384">
                  <a:extLst>
                    <a:ext uri="{9D8B030D-6E8A-4147-A177-3AD203B41FA5}">
                      <a16:colId xmlns:a16="http://schemas.microsoft.com/office/drawing/2014/main" val="3234966563"/>
                    </a:ext>
                  </a:extLst>
                </a:gridCol>
                <a:gridCol w="2741384">
                  <a:extLst>
                    <a:ext uri="{9D8B030D-6E8A-4147-A177-3AD203B41FA5}">
                      <a16:colId xmlns:a16="http://schemas.microsoft.com/office/drawing/2014/main" val="393442568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Prevalence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02327"/>
                  </a:ext>
                </a:extLst>
              </a:tr>
              <a:tr h="295899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Delirium team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2.04 (1.48-2.79);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1.16 (0.76-1.76); p=0.488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OR 0.39 (0.16-0.98); p=0.045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02701"/>
                  </a:ext>
                </a:extLst>
              </a:tr>
              <a:tr h="176643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Delirium guidelines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0.70 (0.48-1.02); p=0.064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0.91 (0.56-1.50); p=0.719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1.34 (0.41-4.34); 0.625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11880"/>
                  </a:ext>
                </a:extLst>
              </a:tr>
              <a:tr h="201403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Delirium leaflet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0.78 (0.60-1.01); p=0.063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0.91 (0.66-1.27); p=0.594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1.13 (0.54-2.35); p=0.097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067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Clerking tool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1.14 (0.81-1.60); p=0.449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0.77 (0.52-1.16); p=0.219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2.21 (0.87-5.66); p=0.118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195131"/>
                  </a:ext>
                </a:extLst>
              </a:tr>
              <a:tr h="579120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Geriatric medicine service in admissions unit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0.86 (0.66-1.12); p=0.276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0.92 (0.66-1.28); p=0.623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1.62 (0.78-3.36); p=0.198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939662"/>
                  </a:ext>
                </a:extLst>
              </a:tr>
              <a:tr h="247867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1.04 (1.02-1.06);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1.04 (1.02-1.06);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1.02 (0.97-1.07); p=0.427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256946"/>
                  </a:ext>
                </a:extLst>
              </a:tr>
              <a:tr h="200619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Gender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1.16 (0.90-1.49); p=0.261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1.06 (0.77-1.46); p=0.720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0.97 (0.49-1.93); p=0.931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19243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r>
                        <a:rPr lang="en-GB" sz="1600" b="1" dirty="0"/>
                        <a:t>Clinical Frailty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1-3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p=0.470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REF; p=0.024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056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1.15 (0.85-1.56); p=0.366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4.20 (2.38-7.38);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0.30 (0.08-1.12); p=0.073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27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0.96 (0.62-1.48); p=0.840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8.40 (4.46-15.83);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OR 0.14 (0.03-0.61); p=0.009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15300"/>
                  </a:ext>
                </a:extLst>
              </a:tr>
              <a:tr h="299659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Dementia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1.27 (0.91-1.78); p=0.155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1.91 (1.34-2.73); 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1.71 (0.81-3.60); p=0.161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63134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r>
                        <a:rPr lang="en-GB" sz="1600" b="1" dirty="0"/>
                        <a:t>Specialty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Acute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p=0.032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REF; p=0.110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REF; p=0.009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378519"/>
                  </a:ext>
                </a:extLst>
              </a:tr>
              <a:tr h="2771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Geriatrics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1.11 (0.79-1.55); p=0.545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0.91 (0.61-1.36); p=0.649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1.58 (0.72-3.47); p=0.257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982793"/>
                  </a:ext>
                </a:extLst>
              </a:tr>
              <a:tr h="229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Other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0.85 (0.60-1.19); p=0.331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0.59 (0.37-0.93); p=0.024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0.54 (0.18-1.60); p=0.266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684303"/>
                  </a:ext>
                </a:extLst>
              </a:tr>
              <a:tr h="2546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0.72 (0.35-1.48); p=0.374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0.40 (0.11-1.33); p=0.132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OR 3.16 (0.22-44.60); p=0.395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61133"/>
                  </a:ext>
                </a:extLst>
              </a:tr>
              <a:tr h="4954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General/ other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0.38 (0.21-0.69); p=0.002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0.47 (0.21-1.06); p=0.070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OR 0.04 (0.05-0.36); p=0.004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2178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Orthopaedics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1.04 (0.62-1.73); p=0.897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 0.91 (0.47-1.77); p=0.788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97615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833CBEEA-8D7B-4B27-BCE7-6B1CF3739251}"/>
              </a:ext>
            </a:extLst>
          </p:cNvPr>
          <p:cNvSpPr/>
          <p:nvPr/>
        </p:nvSpPr>
        <p:spPr>
          <a:xfrm>
            <a:off x="1541564" y="3717032"/>
            <a:ext cx="205208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429773-FDDC-43B2-8721-FAA7211E24DC}"/>
              </a:ext>
            </a:extLst>
          </p:cNvPr>
          <p:cNvSpPr/>
          <p:nvPr/>
        </p:nvSpPr>
        <p:spPr>
          <a:xfrm>
            <a:off x="1513239" y="5752533"/>
            <a:ext cx="2052087" cy="1031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3CBEEA-8D7B-4B27-BCE7-6B1CF3739251}"/>
              </a:ext>
            </a:extLst>
          </p:cNvPr>
          <p:cNvSpPr/>
          <p:nvPr/>
        </p:nvSpPr>
        <p:spPr>
          <a:xfrm>
            <a:off x="623393" y="476672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8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2A6F-3256-4B5B-891D-62B400DB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delirium on outcomes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262611-02D5-47B7-A607-CA6D995EC593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B0FBD6B-FC66-4DB9-90BE-9FB046BF78B1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D64F433-E4DD-49FB-8783-94844581BCDA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C45B9-26DA-48F1-AF1E-5C2064EE46FB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311E206D-FEA7-444C-A3AA-EDE978353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9CB21-DCF7-4E62-A247-0F55F5586F99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8C35F76-0479-432F-B12F-A492FFD04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260BA5D-7BF9-47BD-B97D-4B5832E48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30 day mortality (adjusted multivariable)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>
                <a:solidFill>
                  <a:srgbClr val="FF0000"/>
                </a:solidFill>
              </a:rPr>
              <a:t>OR 2.31 (1.37-3.89); p=0.002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LoS</a:t>
            </a:r>
            <a:r>
              <a:rPr lang="en-GB" sz="2800" dirty="0"/>
              <a:t> to 30 days </a:t>
            </a:r>
          </a:p>
          <a:p>
            <a:pPr marL="0" indent="0">
              <a:buNone/>
            </a:pPr>
            <a:r>
              <a:rPr lang="en-GB" sz="2800" dirty="0"/>
              <a:t>	Median </a:t>
            </a:r>
            <a:r>
              <a:rPr lang="en-GB" sz="2800" dirty="0">
                <a:solidFill>
                  <a:srgbClr val="FF0000"/>
                </a:solidFill>
              </a:rPr>
              <a:t>10 days (IQR 5-18) </a:t>
            </a:r>
            <a:r>
              <a:rPr lang="en-GB" sz="2800" dirty="0"/>
              <a:t>with delirium vs. </a:t>
            </a:r>
            <a:r>
              <a:rPr lang="en-GB" sz="2800" dirty="0">
                <a:solidFill>
                  <a:srgbClr val="FF0000"/>
                </a:solidFill>
              </a:rPr>
              <a:t>7 (IQR 3-13) 	days </a:t>
            </a:r>
            <a:r>
              <a:rPr lang="en-GB" sz="2800" dirty="0"/>
              <a:t>	without (p&lt;0.001)</a:t>
            </a:r>
          </a:p>
          <a:p>
            <a:pPr marL="0" indent="0">
              <a:buNone/>
            </a:pPr>
            <a:r>
              <a:rPr lang="en-GB" sz="2800" dirty="0"/>
              <a:t>	Bootstrapped mean (adjusted multivariable) </a:t>
            </a:r>
            <a:r>
              <a:rPr lang="en-GB" sz="2800" dirty="0">
                <a:solidFill>
                  <a:srgbClr val="FF0000"/>
                </a:solidFill>
              </a:rPr>
              <a:t>+.3.17 days (CI 	1.46-4.77), p=0.001</a:t>
            </a:r>
          </a:p>
        </p:txBody>
      </p:sp>
    </p:spTree>
    <p:extLst>
      <p:ext uri="{BB962C8B-B14F-4D97-AF65-F5344CB8AC3E}">
        <p14:creationId xmlns:p14="http://schemas.microsoft.com/office/powerpoint/2010/main" val="281687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9505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Delirium is common in older hospital patients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Delirium more common in </a:t>
            </a:r>
            <a:r>
              <a:rPr lang="en-GB" sz="2800" dirty="0">
                <a:solidFill>
                  <a:srgbClr val="FF0000"/>
                </a:solidFill>
              </a:rPr>
              <a:t>frail patients </a:t>
            </a:r>
            <a:r>
              <a:rPr lang="en-GB" sz="2800" dirty="0"/>
              <a:t>but also </a:t>
            </a:r>
            <a:r>
              <a:rPr lang="en-GB" sz="2800" dirty="0">
                <a:solidFill>
                  <a:srgbClr val="FF0000"/>
                </a:solidFill>
              </a:rPr>
              <a:t>under-recognised</a:t>
            </a:r>
            <a:r>
              <a:rPr lang="en-GB" sz="2800" dirty="0"/>
              <a:t> in frail patients</a:t>
            </a:r>
          </a:p>
          <a:p>
            <a:pPr marL="0" indent="0">
              <a:buNone/>
            </a:pPr>
            <a:r>
              <a:rPr lang="en-GB" sz="2800" dirty="0"/>
              <a:t>	Argument to target interventions to improve screening and 	recognition in frail 	patients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Delirium more common in patients with </a:t>
            </a:r>
            <a:r>
              <a:rPr lang="en-GB" sz="2800" dirty="0">
                <a:solidFill>
                  <a:srgbClr val="FF0000"/>
                </a:solidFill>
              </a:rPr>
              <a:t>dementia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262611-02D5-47B7-A607-CA6D995EC593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B0FBD6B-FC66-4DB9-90BE-9FB046BF78B1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D64F433-E4DD-49FB-8783-94844581BCDA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C45B9-26DA-48F1-AF1E-5C2064EE46FB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311E206D-FEA7-444C-A3AA-EDE978353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9CB21-DCF7-4E62-A247-0F55F5586F99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8C35F76-0479-432F-B12F-A492FFD04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658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0A7C-3C93-4084-9445-602F9C21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0FC1-E122-42F0-A1AD-FC26F5AA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9505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Delirium teams </a:t>
            </a:r>
            <a:r>
              <a:rPr lang="en-GB" sz="2800" dirty="0"/>
              <a:t>can improve screening but not recognition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However, screening overall improves recognition </a:t>
            </a:r>
          </a:p>
          <a:p>
            <a:pPr marL="0" indent="0">
              <a:buNone/>
            </a:pPr>
            <a:r>
              <a:rPr lang="en-GB" sz="2400" b="1" dirty="0"/>
              <a:t>(</a:t>
            </a:r>
            <a:r>
              <a:rPr lang="fr-FR" sz="2800" b="1" dirty="0"/>
              <a:t>OR 5.35, CI 2.66-10.80; p&lt;0.001</a:t>
            </a:r>
            <a:r>
              <a:rPr lang="en-GB" sz="2800" b="1" dirty="0"/>
              <a:t>) </a:t>
            </a:r>
          </a:p>
          <a:p>
            <a:pPr marL="0" indent="0">
              <a:buNone/>
            </a:pPr>
            <a:endParaRPr lang="en-GB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Specialty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does not affect delirium prevalence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Reduced odds of screening in general/other surgery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Reduced odds of recognition in general/other/orthopaedic surgery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92382E-46AA-4D57-9B4A-4FB04F2B6588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B918D4-04F9-450D-9208-0BA2E2AE89B5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51C50C-8F46-4787-905D-B98A10D55590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123521-2E58-4478-8940-A8938310BF24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8A8CAB5B-D537-490B-8B72-026F240E5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299894-3976-4DCA-B2D7-14F0F6295B9F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7E0E484-06C2-44F7-8062-358AFF216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27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106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Increased </a:t>
            </a:r>
            <a:r>
              <a:rPr lang="en-GB" dirty="0">
                <a:solidFill>
                  <a:srgbClr val="FF0000"/>
                </a:solidFill>
              </a:rPr>
              <a:t>mortality</a:t>
            </a:r>
            <a:r>
              <a:rPr lang="en-GB" dirty="0"/>
              <a:t>, increased </a:t>
            </a:r>
            <a:r>
              <a:rPr lang="en-GB" dirty="0" err="1">
                <a:solidFill>
                  <a:srgbClr val="FF0000"/>
                </a:solidFill>
              </a:rPr>
              <a:t>LoS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Did not assess institutionalisation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Unable to assess impact of recognition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262611-02D5-47B7-A607-CA6D995EC593}"/>
              </a:ext>
            </a:extLst>
          </p:cNvPr>
          <p:cNvGrpSpPr/>
          <p:nvPr/>
        </p:nvGrpSpPr>
        <p:grpSpPr>
          <a:xfrm>
            <a:off x="19224" y="5835069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B0FBD6B-FC66-4DB9-90BE-9FB046BF78B1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D64F433-E4DD-49FB-8783-94844581BCDA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C45B9-26DA-48F1-AF1E-5C2064EE46FB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311E206D-FEA7-444C-A3AA-EDE978353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9CB21-DCF7-4E62-A247-0F55F5586F99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8C35F76-0479-432F-B12F-A492FFD04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719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8FCE-8D47-4C33-BB86-1F4CA036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EAFFE-0DB0-492F-B9EF-3C23EF0B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6864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Round 2</a:t>
            </a:r>
            <a:r>
              <a:rPr lang="en-GB" dirty="0"/>
              <a:t>: Retrospective delirium ascertainment – to assess effect of recognition on outcomes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“Crowdsourcing” quality improvement</a:t>
            </a:r>
          </a:p>
          <a:p>
            <a:pPr marL="0" indent="0">
              <a:buNone/>
            </a:pPr>
            <a:r>
              <a:rPr lang="en-GB" dirty="0"/>
              <a:t>Sharing guidelines, educational tools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Round 3</a:t>
            </a:r>
            <a:r>
              <a:rPr lang="en-GB" dirty="0"/>
              <a:t>: Re-audit on World Delirium Assessment Day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20DD39-31F3-4EC6-9E0C-4BF4890BE4F0}"/>
              </a:ext>
            </a:extLst>
          </p:cNvPr>
          <p:cNvGrpSpPr/>
          <p:nvPr/>
        </p:nvGrpSpPr>
        <p:grpSpPr>
          <a:xfrm>
            <a:off x="0" y="5835069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EC90D7A-0EF1-4FA1-8908-A4A80A19BB89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4AAFEA-EC97-470C-A8FF-8D37DD8CD61E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1EBF76-A070-4DB3-B9CC-76267F75F042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FC37A0C5-F88E-462A-97AA-65CED02317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67EFF1-639C-419C-8AB5-9FC6D48E180F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ECD3001-8F07-4BE8-B4AF-E25154B40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229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912F-DBC0-4437-896F-445DF736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976C3EB-76BA-4DD2-9E7E-A8C431210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401614"/>
              </p:ext>
            </p:extLst>
          </p:nvPr>
        </p:nvGraphicFramePr>
        <p:xfrm>
          <a:off x="609600" y="1600200"/>
          <a:ext cx="10972800" cy="410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67F17BA-823D-45EF-8E88-1B4DAB9DAE7B}"/>
              </a:ext>
            </a:extLst>
          </p:cNvPr>
          <p:cNvGrpSpPr/>
          <p:nvPr/>
        </p:nvGrpSpPr>
        <p:grpSpPr>
          <a:xfrm>
            <a:off x="0" y="5835069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D31E25-2A96-4F8A-A5AD-A8E9C07CE3B4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208AE3-65FB-4F8B-90A3-3138B51EC509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CCAF5C-3E40-417E-A7E1-2FCDBF43C49B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8C45E98C-0EEE-4CFA-8788-FF10AF8E72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5A0A70-41D7-4A5B-A634-6E5BE161DA59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FACA321-9275-4004-A2B3-779C66A74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944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1704" y="1600201"/>
            <a:ext cx="5184576" cy="218883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Email </a:t>
            </a:r>
            <a:r>
              <a:rPr lang="en-GB" dirty="0">
                <a:hlinkClick r:id="rId2"/>
              </a:rPr>
              <a:t>gemresearchuk@gmail.com</a:t>
            </a:r>
            <a:r>
              <a:rPr lang="en-GB" dirty="0"/>
              <a:t> to get involved in the next two rounds!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F17BA-823D-45EF-8E88-1B4DAB9DAE7B}"/>
              </a:ext>
            </a:extLst>
          </p:cNvPr>
          <p:cNvGrpSpPr/>
          <p:nvPr/>
        </p:nvGrpSpPr>
        <p:grpSpPr>
          <a:xfrm>
            <a:off x="0" y="5835069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D31E25-2A96-4F8A-A5AD-A8E9C07CE3B4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208AE3-65FB-4F8B-90A3-3138B51EC509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CCAF5C-3E40-417E-A7E1-2FCDBF43C49B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8C45E98C-0EEE-4CFA-8788-FF10AF8E72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5A0A70-41D7-4A5B-A634-6E5BE161DA59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FACA321-9275-4004-A2B3-779C66A74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147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1993028"/>
              </p:ext>
            </p:extLst>
          </p:nvPr>
        </p:nvGraphicFramePr>
        <p:xfrm>
          <a:off x="407368" y="1412776"/>
          <a:ext cx="11175032" cy="439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 points</a:t>
            </a:r>
          </a:p>
        </p:txBody>
      </p:sp>
      <p:sp>
        <p:nvSpPr>
          <p:cNvPr id="11" name="Round Same Side Corner Rectangle 4"/>
          <p:cNvSpPr/>
          <p:nvPr/>
        </p:nvSpPr>
        <p:spPr>
          <a:xfrm>
            <a:off x="7751764" y="1454151"/>
            <a:ext cx="1563687" cy="1746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0688" tIns="15240" rIns="15240" bIns="15240" spcCol="1270" anchor="ctr"/>
          <a:lstStyle/>
          <a:p>
            <a:pPr marL="0" lvl="1" defTabSz="1066800" fontAlgn="auto">
              <a:lnSpc>
                <a:spcPct val="90000"/>
              </a:lnSpc>
              <a:spcAft>
                <a:spcPct val="15000"/>
              </a:spcAft>
              <a:defRPr/>
            </a:pPr>
            <a:endParaRPr lang="en-GB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87B5C6-7877-44B2-889E-BC5C71908F99}"/>
              </a:ext>
            </a:extLst>
          </p:cNvPr>
          <p:cNvGrpSpPr/>
          <p:nvPr/>
        </p:nvGrpSpPr>
        <p:grpSpPr>
          <a:xfrm>
            <a:off x="0" y="5933543"/>
            <a:ext cx="12192000" cy="1022931"/>
            <a:chOff x="0" y="5933543"/>
            <a:chExt cx="12192000" cy="10229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BC8199-0B22-42FE-9B20-68EE36709677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9BEAC1-81D8-4FB2-A842-7C9008D56A09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C4C687-172D-4945-8171-B8315967C26A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12" name="Picture 2" descr="Image result">
                <a:extLst>
                  <a:ext uri="{FF2B5EF4-FFF2-40B4-BE49-F238E27FC236}">
                    <a16:creationId xmlns:a16="http://schemas.microsoft.com/office/drawing/2014/main" id="{9595B496-218A-45CE-9796-81315611E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AF1495-95D0-484C-9378-9FB24B7E3196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9F0B93A-142F-44FD-800B-903428743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Delirium is an </a:t>
            </a:r>
            <a:r>
              <a:rPr lang="en-GB" sz="2400" dirty="0">
                <a:solidFill>
                  <a:srgbClr val="FF0000"/>
                </a:solidFill>
              </a:rPr>
              <a:t>acute severe </a:t>
            </a:r>
            <a:r>
              <a:rPr lang="en-GB" sz="2400" dirty="0"/>
              <a:t>neuropsychiatric condition, which occurs secondary to a </a:t>
            </a:r>
            <a:r>
              <a:rPr lang="en-GB" sz="2400" dirty="0">
                <a:solidFill>
                  <a:srgbClr val="FF0000"/>
                </a:solidFill>
              </a:rPr>
              <a:t>physiological </a:t>
            </a:r>
            <a:r>
              <a:rPr lang="en-GB" sz="2400" dirty="0"/>
              <a:t>disturbance. 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87B5C6-7877-44B2-889E-BC5C71908F99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BC8199-0B22-42FE-9B20-68EE36709677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9BEAC1-81D8-4FB2-A842-7C9008D56A09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C4C687-172D-4945-8171-B8315967C26A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9595B496-218A-45CE-9796-81315611E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AF1495-95D0-484C-9378-9FB24B7E3196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9F0B93A-142F-44FD-800B-903428743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4" t="18993" r="12046" b="20810"/>
          <a:stretch/>
        </p:blipFill>
        <p:spPr bwMode="auto">
          <a:xfrm>
            <a:off x="1410143" y="2586710"/>
            <a:ext cx="4250001" cy="317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An external file that holds a picture, illustration, etc.&#10;Object name is nihms594934f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730441"/>
            <a:ext cx="4201786" cy="27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688288" y="5555903"/>
            <a:ext cx="3240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000000"/>
                </a:solidFill>
                <a:latin typeface="+mj-lt"/>
              </a:rPr>
              <a:t>Lancet. 2014;383(9920):911-922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351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–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2304" y="5555903"/>
            <a:ext cx="2687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000000"/>
                </a:solidFill>
                <a:latin typeface="+mj-lt"/>
              </a:rPr>
              <a:t>JAMA. 2010;304(4):443-51</a:t>
            </a:r>
            <a:endParaRPr lang="en-GB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87B5C6-7877-44B2-889E-BC5C71908F99}"/>
              </a:ext>
            </a:extLst>
          </p:cNvPr>
          <p:cNvGrpSpPr/>
          <p:nvPr/>
        </p:nvGrpSpPr>
        <p:grpSpPr>
          <a:xfrm>
            <a:off x="0" y="5933543"/>
            <a:ext cx="12192000" cy="1022931"/>
            <a:chOff x="0" y="5933543"/>
            <a:chExt cx="12192000" cy="102293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BC8199-0B22-42FE-9B20-68EE36709677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9BEAC1-81D8-4FB2-A842-7C9008D56A09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C4C687-172D-4945-8171-B8315967C26A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10" name="Picture 2" descr="Image result">
                <a:extLst>
                  <a:ext uri="{FF2B5EF4-FFF2-40B4-BE49-F238E27FC236}">
                    <a16:creationId xmlns:a16="http://schemas.microsoft.com/office/drawing/2014/main" id="{9595B496-218A-45CE-9796-81315611E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AF1495-95D0-484C-9378-9FB24B7E3196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9F0B93A-142F-44FD-800B-903428743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 descr="Image result for pneumon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5" y="1988840"/>
            <a:ext cx="3686702" cy="27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neumon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988840"/>
            <a:ext cx="3686702" cy="27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0572" y="4941168"/>
            <a:ext cx="3058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Mary 86 years-old. Pneumonia</a:t>
            </a:r>
          </a:p>
          <a:p>
            <a:pPr algn="ctr"/>
            <a:r>
              <a:rPr lang="en-GB" dirty="0">
                <a:latin typeface="+mj-lt"/>
              </a:rPr>
              <a:t>No delirium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0255" y="4941168"/>
            <a:ext cx="326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Martha 86 years-old. Pneumonia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+mj-lt"/>
              </a:rPr>
              <a:t>Has delirium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2918" y="1988840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Martha vs Mary </a:t>
            </a:r>
          </a:p>
          <a:p>
            <a:pPr algn="ctr"/>
            <a:r>
              <a:rPr lang="en-GB" dirty="0">
                <a:latin typeface="+mj-lt"/>
              </a:rPr>
              <a:t>(Mean follow-up 22.7 months)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HR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1.98</a:t>
            </a:r>
            <a:r>
              <a:rPr lang="en-GB" dirty="0">
                <a:latin typeface="+mj-lt"/>
              </a:rPr>
              <a:t> risk of </a:t>
            </a:r>
            <a:r>
              <a:rPr lang="en-GB" b="1" dirty="0">
                <a:latin typeface="+mj-lt"/>
              </a:rPr>
              <a:t>death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OR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2.41</a:t>
            </a:r>
            <a:r>
              <a:rPr lang="en-GB" dirty="0">
                <a:latin typeface="+mj-lt"/>
              </a:rPr>
              <a:t> risk of </a:t>
            </a:r>
            <a:r>
              <a:rPr lang="en-GB" b="1" dirty="0">
                <a:latin typeface="+mj-lt"/>
              </a:rPr>
              <a:t>institutionalisation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OR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12.52 </a:t>
            </a:r>
            <a:r>
              <a:rPr lang="en-GB" dirty="0">
                <a:latin typeface="+mj-lt"/>
              </a:rPr>
              <a:t>risk of </a:t>
            </a:r>
            <a:r>
              <a:rPr lang="en-GB" b="1" dirty="0">
                <a:latin typeface="+mj-lt"/>
              </a:rPr>
              <a:t>dementia</a:t>
            </a:r>
          </a:p>
          <a:p>
            <a:r>
              <a:rPr lang="en-GB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97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4106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Primary:</a:t>
            </a:r>
          </a:p>
          <a:p>
            <a:pPr marL="0" indent="0">
              <a:buNone/>
            </a:pPr>
            <a:r>
              <a:rPr lang="en-GB" sz="2800" dirty="0"/>
              <a:t>	Determine </a:t>
            </a:r>
            <a:r>
              <a:rPr lang="en-GB" sz="2800" dirty="0">
                <a:solidFill>
                  <a:srgbClr val="FF0000"/>
                </a:solidFill>
              </a:rPr>
              <a:t>point prevalence </a:t>
            </a:r>
            <a:r>
              <a:rPr lang="en-GB" sz="2800" dirty="0"/>
              <a:t>of delirium in UK hospitals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Secondary:</a:t>
            </a:r>
          </a:p>
          <a:p>
            <a:pPr marL="0" indent="0">
              <a:buNone/>
            </a:pPr>
            <a:r>
              <a:rPr lang="en-GB" sz="2800" dirty="0"/>
              <a:t>	Determine </a:t>
            </a:r>
            <a:r>
              <a:rPr lang="en-GB" sz="2800" dirty="0">
                <a:solidFill>
                  <a:srgbClr val="FF0000"/>
                </a:solidFill>
              </a:rPr>
              <a:t>patient and hospital factors </a:t>
            </a:r>
            <a:r>
              <a:rPr lang="en-GB" sz="2800" dirty="0"/>
              <a:t>associated with screening, 	recognition, and prevalence of delirium</a:t>
            </a:r>
          </a:p>
          <a:p>
            <a:pPr marL="0" indent="0">
              <a:buNone/>
            </a:pPr>
            <a:r>
              <a:rPr lang="en-GB" sz="2800" dirty="0"/>
              <a:t>	Assess impact of delirium upon </a:t>
            </a:r>
            <a:r>
              <a:rPr lang="en-GB" sz="2800" dirty="0">
                <a:solidFill>
                  <a:srgbClr val="FF0000"/>
                </a:solidFill>
              </a:rPr>
              <a:t>30 day outcomes </a:t>
            </a:r>
            <a:r>
              <a:rPr lang="en-GB" sz="2800" dirty="0"/>
              <a:t>in UK population</a:t>
            </a:r>
          </a:p>
          <a:p>
            <a:pPr marL="0" indent="0">
              <a:buNone/>
            </a:pPr>
            <a:r>
              <a:rPr lang="en-GB" sz="2800" dirty="0"/>
              <a:t>	Use results to guide </a:t>
            </a:r>
            <a:r>
              <a:rPr lang="en-GB" sz="2800" dirty="0">
                <a:solidFill>
                  <a:srgbClr val="FF0000"/>
                </a:solidFill>
              </a:rPr>
              <a:t>quality improvement </a:t>
            </a:r>
            <a:r>
              <a:rPr lang="en-GB" sz="2800" dirty="0"/>
              <a:t>and target interventions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87B5C6-7877-44B2-889E-BC5C71908F99}"/>
              </a:ext>
            </a:extLst>
          </p:cNvPr>
          <p:cNvGrpSpPr/>
          <p:nvPr/>
        </p:nvGrpSpPr>
        <p:grpSpPr>
          <a:xfrm>
            <a:off x="0" y="5933543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BC8199-0B22-42FE-9B20-68EE36709677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9BEAC1-81D8-4FB2-A842-7C9008D56A09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+mj-l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C4C687-172D-4945-8171-B8315967C26A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9595B496-218A-45CE-9796-81315611E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AF1495-95D0-484C-9378-9FB24B7E3196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9F0B93A-142F-44FD-800B-903428743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329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715EF4-4CBC-44F5-92D5-D17716D3799E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4B4F25-334D-4040-AC7F-ED2CAF367FA0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DB99EB-2645-4A83-A378-15E76CFFE25A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0150D3-A7B9-4F30-B1DD-56F7C84A6B11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0A43B98A-719C-4449-B7CB-FA29B2CBF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9C2C3E-9926-4FBE-9B92-50D44FC1AA59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F1BCDDE-86BB-4634-AADF-97302D8F8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t="18813" r="10690" b="24330"/>
          <a:stretch>
            <a:fillRect/>
          </a:stretch>
        </p:blipFill>
        <p:spPr bwMode="auto">
          <a:xfrm>
            <a:off x="191344" y="1957133"/>
            <a:ext cx="6863194" cy="34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90" y="1361735"/>
            <a:ext cx="40513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Image result for twit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46" y="4237796"/>
            <a:ext cx="878383" cy="8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Image result for face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90" y="4376765"/>
            <a:ext cx="600447" cy="60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Image result for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771" y="4315055"/>
            <a:ext cx="728227" cy="72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Image result for google group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32" y="4223848"/>
            <a:ext cx="1487146" cy="8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5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B132-FA7A-4315-B506-2F592463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86D9-6290-4877-AC08-F5EE2ECD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26" y="1444964"/>
            <a:ext cx="10972800" cy="433176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/>
              <a:t>NICE Guidelines 2010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/>
              <a:t>World Delirium Assessment Day – 14</a:t>
            </a:r>
            <a:r>
              <a:rPr lang="en-GB" altLang="en-US" sz="2000" baseline="30000" dirty="0"/>
              <a:t>th</a:t>
            </a:r>
            <a:r>
              <a:rPr lang="en-GB" altLang="en-US" sz="2000" dirty="0"/>
              <a:t> March 2018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/>
              <a:t>Patients aged 65 years and older</a:t>
            </a:r>
            <a:endParaRPr lang="en-GB" altLang="en-US" sz="28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715EF4-4CBC-44F5-92D5-D17716D3799E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4B4F25-334D-4040-AC7F-ED2CAF367FA0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DB99EB-2645-4A83-A378-15E76CFFE25A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0150D3-A7B9-4F30-B1DD-56F7C84A6B11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0A43B98A-719C-4449-B7CB-FA29B2CBF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9C2C3E-9926-4FBE-9B92-50D44FC1AA59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F1BCDDE-86BB-4634-AADF-97302D8F8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F1AA7F9C-8E43-49B0-A21C-9AAA43E7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12485" r="2261" b="4681"/>
          <a:stretch>
            <a:fillRect/>
          </a:stretch>
        </p:blipFill>
        <p:spPr bwMode="auto">
          <a:xfrm>
            <a:off x="634974" y="2554042"/>
            <a:ext cx="4812954" cy="330489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CCD1F33-1007-4CA9-B6A9-362EB3B4C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20396" r="15173" b="6787"/>
          <a:stretch>
            <a:fillRect/>
          </a:stretch>
        </p:blipFill>
        <p:spPr bwMode="auto">
          <a:xfrm>
            <a:off x="5735960" y="2276871"/>
            <a:ext cx="4348061" cy="358206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Image result for world delirium day">
            <a:hlinkClick r:id="rId6"/>
            <a:extLst>
              <a:ext uri="{FF2B5EF4-FFF2-40B4-BE49-F238E27FC236}">
                <a16:creationId xmlns:a16="http://schemas.microsoft.com/office/drawing/2014/main" id="{7B1424B1-C8A4-4336-A86A-0313DAF69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12" y="4701380"/>
            <a:ext cx="112236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58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0AA1-0419-46DC-A843-C189FB3A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Participating sites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978D78-E505-4B6A-B5E4-F3A908E1111E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AE5C21F-7203-49C2-A733-9EB01443C4EA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C5ED6D-C940-4544-A937-999758CD12A0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08E74A-77EA-4B7F-8926-DB5AA9A0311B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0A60F0BC-0B8F-4C85-87B4-F98AD3579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2A4637-F2EB-4A55-93DE-38B0B60BB6E6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CC861CD-956B-4529-B945-B65DB5E16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F946051-8D20-49C5-9AFA-6EA06617A7D3}"/>
              </a:ext>
            </a:extLst>
          </p:cNvPr>
          <p:cNvSpPr txBox="1"/>
          <p:nvPr/>
        </p:nvSpPr>
        <p:spPr>
          <a:xfrm>
            <a:off x="7896200" y="4822124"/>
            <a:ext cx="2349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1507 patients</a:t>
            </a:r>
          </a:p>
          <a:p>
            <a:r>
              <a:rPr lang="en-GB" dirty="0">
                <a:latin typeface="+mj-lt"/>
              </a:rPr>
              <a:t>45 hospitals</a:t>
            </a:r>
          </a:p>
          <a:p>
            <a:r>
              <a:rPr lang="en-GB" dirty="0">
                <a:latin typeface="+mj-lt"/>
              </a:rPr>
              <a:t>259 collaborators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7087B6-5F3D-4DDD-BFDB-D3A110CFB6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30" t="24142" r="43044" b="12832"/>
          <a:stretch/>
        </p:blipFill>
        <p:spPr>
          <a:xfrm>
            <a:off x="4501763" y="1282868"/>
            <a:ext cx="3188474" cy="44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0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5121-F660-4EAB-B5E4-3A13A9A5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67" y="283428"/>
            <a:ext cx="10972800" cy="980728"/>
          </a:xfrm>
        </p:spPr>
        <p:txBody>
          <a:bodyPr/>
          <a:lstStyle/>
          <a:p>
            <a:r>
              <a:rPr lang="en-GB" dirty="0"/>
              <a:t>Delirium screening, prevalence, recognition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BC827BF-1886-41AA-86DB-7BCA031DC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485921"/>
              </p:ext>
            </p:extLst>
          </p:nvPr>
        </p:nvGraphicFramePr>
        <p:xfrm>
          <a:off x="584267" y="1772816"/>
          <a:ext cx="109728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152">
                  <a:extLst>
                    <a:ext uri="{9D8B030D-6E8A-4147-A177-3AD203B41FA5}">
                      <a16:colId xmlns:a16="http://schemas.microsoft.com/office/drawing/2014/main" val="389118524"/>
                    </a:ext>
                  </a:extLst>
                </a:gridCol>
                <a:gridCol w="1753525">
                  <a:extLst>
                    <a:ext uri="{9D8B030D-6E8A-4147-A177-3AD203B41FA5}">
                      <a16:colId xmlns:a16="http://schemas.microsoft.com/office/drawing/2014/main" val="1676975780"/>
                    </a:ext>
                  </a:extLst>
                </a:gridCol>
                <a:gridCol w="1850323">
                  <a:extLst>
                    <a:ext uri="{9D8B030D-6E8A-4147-A177-3AD203B41FA5}">
                      <a16:colId xmlns:a16="http://schemas.microsoft.com/office/drawing/2014/main" val="2426493008"/>
                    </a:ext>
                  </a:extLst>
                </a:gridCol>
                <a:gridCol w="1678069">
                  <a:extLst>
                    <a:ext uri="{9D8B030D-6E8A-4147-A177-3AD203B41FA5}">
                      <a16:colId xmlns:a16="http://schemas.microsoft.com/office/drawing/2014/main" val="2181468204"/>
                    </a:ext>
                  </a:extLst>
                </a:gridCol>
                <a:gridCol w="2436731">
                  <a:extLst>
                    <a:ext uri="{9D8B030D-6E8A-4147-A177-3AD203B41FA5}">
                      <a16:colId xmlns:a16="http://schemas.microsoft.com/office/drawing/2014/main" val="1055369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Screening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Prevalence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79179"/>
                  </a:ext>
                </a:extLst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GB" sz="2000" dirty="0"/>
                        <a:t>Overall percentage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Definite delirium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15.2%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73307"/>
                  </a:ext>
                </a:extLst>
              </a:tr>
              <a:tr h="2421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Definite and possible delirium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22.1%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503222"/>
                  </a:ext>
                </a:extLst>
              </a:tr>
              <a:tr h="1236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4AT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24.3%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5334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577AA89-9D15-4171-948E-50F64A98A6DC}"/>
              </a:ext>
            </a:extLst>
          </p:cNvPr>
          <p:cNvGrpSpPr/>
          <p:nvPr/>
        </p:nvGrpSpPr>
        <p:grpSpPr>
          <a:xfrm>
            <a:off x="0" y="5997711"/>
            <a:ext cx="12192000" cy="1022931"/>
            <a:chOff x="0" y="5933543"/>
            <a:chExt cx="12192000" cy="1022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81855A-4870-47C8-9D1B-48A31DCC3EC4}"/>
                </a:ext>
              </a:extLst>
            </p:cNvPr>
            <p:cNvGrpSpPr/>
            <p:nvPr/>
          </p:nvGrpSpPr>
          <p:grpSpPr>
            <a:xfrm>
              <a:off x="0" y="5933543"/>
              <a:ext cx="12192000" cy="1022931"/>
              <a:chOff x="0" y="5933543"/>
              <a:chExt cx="12192000" cy="10229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DC0097-C187-4BFC-9CC7-E7A83D888B05}"/>
                  </a:ext>
                </a:extLst>
              </p:cNvPr>
              <p:cNvSpPr/>
              <p:nvPr/>
            </p:nvSpPr>
            <p:spPr>
              <a:xfrm>
                <a:off x="0" y="5933543"/>
                <a:ext cx="12192000" cy="10229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A62B4-3877-4E68-84D8-FD4012A0968C}"/>
                  </a:ext>
                </a:extLst>
              </p:cNvPr>
              <p:cNvSpPr txBox="1"/>
              <p:nvPr/>
            </p:nvSpPr>
            <p:spPr>
              <a:xfrm>
                <a:off x="191344" y="603325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http://gemresearchuk.com</a:t>
                </a:r>
              </a:p>
            </p:txBody>
          </p:sp>
          <p:pic>
            <p:nvPicPr>
              <p:cNvPr id="9" name="Picture 2" descr="Image result">
                <a:extLst>
                  <a:ext uri="{FF2B5EF4-FFF2-40B4-BE49-F238E27FC236}">
                    <a16:creationId xmlns:a16="http://schemas.microsoft.com/office/drawing/2014/main" id="{1AEDD16F-5802-46B8-9EDE-A5CF8DCB67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4" y="6494866"/>
                <a:ext cx="442476" cy="35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392678-186C-408F-B566-F4662F1665FC}"/>
                  </a:ext>
                </a:extLst>
              </p:cNvPr>
              <p:cNvSpPr txBox="1"/>
              <p:nvPr/>
            </p:nvSpPr>
            <p:spPr>
              <a:xfrm>
                <a:off x="633820" y="6458274"/>
                <a:ext cx="2365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j-lt"/>
                  </a:rPr>
                  <a:t>@</a:t>
                </a:r>
                <a:r>
                  <a:rPr lang="en-GB" dirty="0" err="1">
                    <a:solidFill>
                      <a:schemeClr val="bg1"/>
                    </a:solidFill>
                    <a:latin typeface="+mj-lt"/>
                  </a:rPr>
                  <a:t>gemresearchuk</a:t>
                </a:r>
                <a:endParaRPr lang="en-GB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B14592F-042B-444F-8F64-36C1C545D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9686" y="5996666"/>
              <a:ext cx="918868" cy="92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835571-6F70-456F-9574-6151FC7F4B59}"/>
              </a:ext>
            </a:extLst>
          </p:cNvPr>
          <p:cNvSpPr/>
          <p:nvPr/>
        </p:nvSpPr>
        <p:spPr>
          <a:xfrm>
            <a:off x="584267" y="4753189"/>
            <a:ext cx="11144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discharge documentation was assessed for 169/229 patients with confirmed delirium. 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Delirium was documented on discharge summaries in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26.6%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(45/169) of these.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7152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1903</Words>
  <Application>Microsoft Office PowerPoint</Application>
  <PresentationFormat>Widescreen</PresentationFormat>
  <Paragraphs>370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Office Theme</vt:lpstr>
      <vt:lpstr>World Delirium Assessment Day 2018 Results of a national study</vt:lpstr>
      <vt:lpstr>Take home points</vt:lpstr>
      <vt:lpstr>Background</vt:lpstr>
      <vt:lpstr>Background – outcomes</vt:lpstr>
      <vt:lpstr>Objectives</vt:lpstr>
      <vt:lpstr>Methods</vt:lpstr>
      <vt:lpstr>Methods</vt:lpstr>
      <vt:lpstr>Participating sites</vt:lpstr>
      <vt:lpstr>Delirium screening, prevalence, recognition </vt:lpstr>
      <vt:lpstr>PowerPoint Presentation</vt:lpstr>
      <vt:lpstr>PowerPoint Presentation</vt:lpstr>
      <vt:lpstr>PowerPoint Presentation</vt:lpstr>
      <vt:lpstr>Effect of delirium on outcomes</vt:lpstr>
      <vt:lpstr>Discussion</vt:lpstr>
      <vt:lpstr>Discussion</vt:lpstr>
      <vt:lpstr>Discussion</vt:lpstr>
      <vt:lpstr>Future plans …</vt:lpstr>
      <vt:lpstr>Summary</vt:lpstr>
      <vt:lpstr>PowerPoint Presentation</vt:lpstr>
    </vt:vector>
  </TitlesOfParts>
  <Company>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Gemrc</dc:title>
  <dc:creator>Lauren McCluskey</dc:creator>
  <cp:lastModifiedBy>Carly Welch</cp:lastModifiedBy>
  <cp:revision>110</cp:revision>
  <dcterms:created xsi:type="dcterms:W3CDTF">2017-12-06T09:16:55Z</dcterms:created>
  <dcterms:modified xsi:type="dcterms:W3CDTF">2018-11-21T21:38:30Z</dcterms:modified>
</cp:coreProperties>
</file>