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30279975" cy="42808525"/>
  <p:notesSz cx="6858000" cy="9144000"/>
  <p:defaultTextStyle>
    <a:defPPr>
      <a:defRPr lang="en-US"/>
    </a:defPPr>
    <a:lvl1pPr algn="l" defTabSz="4175125" rtl="0" fontAlgn="base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2087563" indent="-1630363" algn="l" defTabSz="4175125" rtl="0" fontAlgn="base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4175125" indent="-3260725" algn="l" defTabSz="4175125" rtl="0" fontAlgn="base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6264275" indent="-4892675" algn="l" defTabSz="4175125" rtl="0" fontAlgn="base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8351838" indent="-6523038" algn="l" defTabSz="4175125" rtl="0" fontAlgn="base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82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82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82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82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25" d="100"/>
          <a:sy n="25" d="100"/>
        </p:scale>
        <p:origin x="-2406" y="1380"/>
      </p:cViewPr>
      <p:guideLst>
        <p:guide orient="horz" pos="13483"/>
        <p:guide pos="953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4176431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4176431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6A4EC98-BB42-4227-9BCE-E0F05B96F303}" type="datetimeFigureOut">
              <a:rPr lang="en-GB"/>
              <a:pPr>
                <a:defRPr/>
              </a:pPr>
              <a:t>10/04/2018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4176431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4176431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AD2712E-3EC6-4E5F-9F93-C84F95DDA07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68457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4175125" fontAlgn="base">
              <a:spcBef>
                <a:spcPct val="0"/>
              </a:spcBef>
              <a:spcAft>
                <a:spcPct val="0"/>
              </a:spcAft>
              <a:defRPr/>
            </a:pPr>
            <a:fld id="{E2676C23-4005-45E7-AD2F-BB4FB3BF22B4}" type="slidenum">
              <a:rPr lang="en-GB">
                <a:cs typeface="Arial" charset="0"/>
              </a:rPr>
              <a:pPr defTabSz="4175125"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GB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998" y="13298398"/>
            <a:ext cx="25737979" cy="917608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41996" y="24258164"/>
            <a:ext cx="21195983" cy="1093995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882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764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2646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3528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4410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5292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6175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7057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3111BA-0B92-43EA-90E4-38F16BCCEFBE}" type="datetimeFigureOut">
              <a:rPr lang="en-GB"/>
              <a:pPr>
                <a:defRPr/>
              </a:pPr>
              <a:t>10/04/2018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B2F231-77F9-47AF-ACC6-983CAD4F8E8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CEEC3F-F22A-4AF6-9EB7-BFC0DDB862D5}" type="datetimeFigureOut">
              <a:rPr lang="en-GB"/>
              <a:pPr>
                <a:defRPr/>
              </a:pPr>
              <a:t>10/04/2018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03FA64-C1D4-473B-A060-B42A89B338B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464734" y="2289072"/>
            <a:ext cx="5109748" cy="4869469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35501" y="2289072"/>
            <a:ext cx="14824573" cy="4869469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DF6F0-34B1-4BD1-903C-FF6CC414F113}" type="datetimeFigureOut">
              <a:rPr lang="en-GB"/>
              <a:pPr>
                <a:defRPr/>
              </a:pPr>
              <a:t>10/04/2018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01FB57-EB2E-49AB-BB5D-38EF788AA58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1CC66F-7C64-497E-85F8-DA423DAA0B12}" type="datetimeFigureOut">
              <a:rPr lang="en-GB"/>
              <a:pPr>
                <a:defRPr/>
              </a:pPr>
              <a:t>10/04/2018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C3CC87-A3BA-423C-93BD-0EA86321F6B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1910" y="27508442"/>
            <a:ext cx="25737979" cy="8502249"/>
          </a:xfrm>
        </p:spPr>
        <p:txBody>
          <a:bodyPr anchor="t"/>
          <a:lstStyle>
            <a:lvl1pPr algn="l">
              <a:defRPr sz="183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91910" y="18144085"/>
            <a:ext cx="25737979" cy="9364360"/>
          </a:xfrm>
        </p:spPr>
        <p:txBody>
          <a:bodyPr anchor="b"/>
          <a:lstStyle>
            <a:lvl1pPr marL="0" indent="0">
              <a:buNone/>
              <a:defRPr sz="9100">
                <a:solidFill>
                  <a:schemeClr val="tx1">
                    <a:tint val="75000"/>
                  </a:schemeClr>
                </a:solidFill>
              </a:defRPr>
            </a:lvl1pPr>
            <a:lvl2pPr marL="2088215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2pPr>
            <a:lvl3pPr marL="4176431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3pPr>
            <a:lvl4pPr marL="626464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 marL="8352861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lvl6pPr marL="1044107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6pPr>
            <a:lvl7pPr marL="1252929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7pPr>
            <a:lvl8pPr marL="14617507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8pPr>
            <a:lvl9pPr marL="1670572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F6AD92-0DEF-4CA2-ABC5-09C07F8752D6}" type="datetimeFigureOut">
              <a:rPr lang="en-GB"/>
              <a:pPr>
                <a:defRPr/>
              </a:pPr>
              <a:t>10/04/2018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B896E0-C740-4053-9A4B-F4E7066290B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35501" y="13318210"/>
            <a:ext cx="9967158" cy="37665561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607326" y="13318210"/>
            <a:ext cx="9967158" cy="37665561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E4FBFC-ACE3-40B3-912B-61B4D467A400}" type="datetimeFigureOut">
              <a:rPr lang="en-GB"/>
              <a:pPr>
                <a:defRPr/>
              </a:pPr>
              <a:t>10/04/2018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FC8B0A-17D4-4079-BF84-1338AAF63E1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3999" y="1714326"/>
            <a:ext cx="27251978" cy="713475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4001" y="9582373"/>
            <a:ext cx="13378914" cy="3993477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8215" indent="0">
              <a:buNone/>
              <a:defRPr sz="9100" b="1"/>
            </a:lvl2pPr>
            <a:lvl3pPr marL="4176431" indent="0">
              <a:buNone/>
              <a:defRPr sz="8200" b="1"/>
            </a:lvl3pPr>
            <a:lvl4pPr marL="6264646" indent="0">
              <a:buNone/>
              <a:defRPr sz="7300" b="1"/>
            </a:lvl4pPr>
            <a:lvl5pPr marL="8352861" indent="0">
              <a:buNone/>
              <a:defRPr sz="7300" b="1"/>
            </a:lvl5pPr>
            <a:lvl6pPr marL="10441076" indent="0">
              <a:buNone/>
              <a:defRPr sz="7300" b="1"/>
            </a:lvl6pPr>
            <a:lvl7pPr marL="12529292" indent="0">
              <a:buNone/>
              <a:defRPr sz="7300" b="1"/>
            </a:lvl7pPr>
            <a:lvl8pPr marL="14617507" indent="0">
              <a:buNone/>
              <a:defRPr sz="7300" b="1"/>
            </a:lvl8pPr>
            <a:lvl9pPr marL="16705722" indent="0">
              <a:buNone/>
              <a:defRPr sz="7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4001" y="13575850"/>
            <a:ext cx="13378914" cy="24664452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81810" y="9582373"/>
            <a:ext cx="13384168" cy="3993477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8215" indent="0">
              <a:buNone/>
              <a:defRPr sz="9100" b="1"/>
            </a:lvl2pPr>
            <a:lvl3pPr marL="4176431" indent="0">
              <a:buNone/>
              <a:defRPr sz="8200" b="1"/>
            </a:lvl3pPr>
            <a:lvl4pPr marL="6264646" indent="0">
              <a:buNone/>
              <a:defRPr sz="7300" b="1"/>
            </a:lvl4pPr>
            <a:lvl5pPr marL="8352861" indent="0">
              <a:buNone/>
              <a:defRPr sz="7300" b="1"/>
            </a:lvl5pPr>
            <a:lvl6pPr marL="10441076" indent="0">
              <a:buNone/>
              <a:defRPr sz="7300" b="1"/>
            </a:lvl6pPr>
            <a:lvl7pPr marL="12529292" indent="0">
              <a:buNone/>
              <a:defRPr sz="7300" b="1"/>
            </a:lvl7pPr>
            <a:lvl8pPr marL="14617507" indent="0">
              <a:buNone/>
              <a:defRPr sz="7300" b="1"/>
            </a:lvl8pPr>
            <a:lvl9pPr marL="16705722" indent="0">
              <a:buNone/>
              <a:defRPr sz="7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81810" y="13575850"/>
            <a:ext cx="13384168" cy="24664452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529604-9AF0-4A6F-AC7C-9532AB2DD59A}" type="datetimeFigureOut">
              <a:rPr lang="en-GB"/>
              <a:pPr>
                <a:defRPr/>
              </a:pPr>
              <a:t>10/04/2018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C60F5E-155D-4118-ABB0-392DBBA6558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A85CD3-F630-4A3F-B831-5F8296E1B0B9}" type="datetimeFigureOut">
              <a:rPr lang="en-GB"/>
              <a:pPr>
                <a:defRPr/>
              </a:pPr>
              <a:t>10/04/2018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5DB929-AFDD-45BE-94AA-691DE1F7219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3CB491-A026-426B-A748-ADA660F622D2}" type="datetimeFigureOut">
              <a:rPr lang="en-GB"/>
              <a:pPr>
                <a:defRPr/>
              </a:pPr>
              <a:t>10/04/2018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4CC6C4-BE3D-49D6-8D48-4BA91D03A28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001" y="1704415"/>
            <a:ext cx="9961904" cy="7253667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38629" y="1704417"/>
            <a:ext cx="16927349" cy="36535892"/>
          </a:xfrm>
        </p:spPr>
        <p:txBody>
          <a:bodyPr/>
          <a:lstStyle>
            <a:lvl1pPr>
              <a:defRPr sz="14600"/>
            </a:lvl1pPr>
            <a:lvl2pPr>
              <a:defRPr sz="12800"/>
            </a:lvl2pPr>
            <a:lvl3pPr>
              <a:defRPr sz="11000"/>
            </a:lvl3pPr>
            <a:lvl4pPr>
              <a:defRPr sz="9100"/>
            </a:lvl4pPr>
            <a:lvl5pPr>
              <a:defRPr sz="9100"/>
            </a:lvl5pPr>
            <a:lvl6pPr>
              <a:defRPr sz="9100"/>
            </a:lvl6pPr>
            <a:lvl7pPr>
              <a:defRPr sz="9100"/>
            </a:lvl7pPr>
            <a:lvl8pPr>
              <a:defRPr sz="9100"/>
            </a:lvl8pPr>
            <a:lvl9pPr>
              <a:defRPr sz="9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4001" y="8958084"/>
            <a:ext cx="9961904" cy="29282225"/>
          </a:xfrm>
        </p:spPr>
        <p:txBody>
          <a:bodyPr/>
          <a:lstStyle>
            <a:lvl1pPr marL="0" indent="0">
              <a:buNone/>
              <a:defRPr sz="6400"/>
            </a:lvl1pPr>
            <a:lvl2pPr marL="2088215" indent="0">
              <a:buNone/>
              <a:defRPr sz="5500"/>
            </a:lvl2pPr>
            <a:lvl3pPr marL="4176431" indent="0">
              <a:buNone/>
              <a:defRPr sz="4600"/>
            </a:lvl3pPr>
            <a:lvl4pPr marL="6264646" indent="0">
              <a:buNone/>
              <a:defRPr sz="4100"/>
            </a:lvl4pPr>
            <a:lvl5pPr marL="8352861" indent="0">
              <a:buNone/>
              <a:defRPr sz="4100"/>
            </a:lvl5pPr>
            <a:lvl6pPr marL="10441076" indent="0">
              <a:buNone/>
              <a:defRPr sz="4100"/>
            </a:lvl6pPr>
            <a:lvl7pPr marL="12529292" indent="0">
              <a:buNone/>
              <a:defRPr sz="4100"/>
            </a:lvl7pPr>
            <a:lvl8pPr marL="14617507" indent="0">
              <a:buNone/>
              <a:defRPr sz="4100"/>
            </a:lvl8pPr>
            <a:lvl9pPr marL="16705722" indent="0">
              <a:buNone/>
              <a:defRPr sz="4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1E7C6C-89F8-44BE-9957-D15B65EFC579}" type="datetimeFigureOut">
              <a:rPr lang="en-GB"/>
              <a:pPr>
                <a:defRPr/>
              </a:pPr>
              <a:t>10/04/2018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85EC75-66A8-4873-9202-ED902BB9196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5087" y="29965970"/>
            <a:ext cx="18167985" cy="3537654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35087" y="3825019"/>
            <a:ext cx="18167985" cy="25685115"/>
          </a:xfrm>
        </p:spPr>
        <p:txBody>
          <a:bodyPr rtlCol="0">
            <a:normAutofit/>
          </a:bodyPr>
          <a:lstStyle>
            <a:lvl1pPr marL="0" indent="0">
              <a:buNone/>
              <a:defRPr sz="14600"/>
            </a:lvl1pPr>
            <a:lvl2pPr marL="2088215" indent="0">
              <a:buNone/>
              <a:defRPr sz="12800"/>
            </a:lvl2pPr>
            <a:lvl3pPr marL="4176431" indent="0">
              <a:buNone/>
              <a:defRPr sz="11000"/>
            </a:lvl3pPr>
            <a:lvl4pPr marL="6264646" indent="0">
              <a:buNone/>
              <a:defRPr sz="9100"/>
            </a:lvl4pPr>
            <a:lvl5pPr marL="8352861" indent="0">
              <a:buNone/>
              <a:defRPr sz="9100"/>
            </a:lvl5pPr>
            <a:lvl6pPr marL="10441076" indent="0">
              <a:buNone/>
              <a:defRPr sz="9100"/>
            </a:lvl6pPr>
            <a:lvl7pPr marL="12529292" indent="0">
              <a:buNone/>
              <a:defRPr sz="9100"/>
            </a:lvl7pPr>
            <a:lvl8pPr marL="14617507" indent="0">
              <a:buNone/>
              <a:defRPr sz="9100"/>
            </a:lvl8pPr>
            <a:lvl9pPr marL="16705722" indent="0">
              <a:buNone/>
              <a:defRPr sz="91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35087" y="33503624"/>
            <a:ext cx="18167985" cy="5024051"/>
          </a:xfrm>
        </p:spPr>
        <p:txBody>
          <a:bodyPr/>
          <a:lstStyle>
            <a:lvl1pPr marL="0" indent="0">
              <a:buNone/>
              <a:defRPr sz="6400"/>
            </a:lvl1pPr>
            <a:lvl2pPr marL="2088215" indent="0">
              <a:buNone/>
              <a:defRPr sz="5500"/>
            </a:lvl2pPr>
            <a:lvl3pPr marL="4176431" indent="0">
              <a:buNone/>
              <a:defRPr sz="4600"/>
            </a:lvl3pPr>
            <a:lvl4pPr marL="6264646" indent="0">
              <a:buNone/>
              <a:defRPr sz="4100"/>
            </a:lvl4pPr>
            <a:lvl5pPr marL="8352861" indent="0">
              <a:buNone/>
              <a:defRPr sz="4100"/>
            </a:lvl5pPr>
            <a:lvl6pPr marL="10441076" indent="0">
              <a:buNone/>
              <a:defRPr sz="4100"/>
            </a:lvl6pPr>
            <a:lvl7pPr marL="12529292" indent="0">
              <a:buNone/>
              <a:defRPr sz="4100"/>
            </a:lvl7pPr>
            <a:lvl8pPr marL="14617507" indent="0">
              <a:buNone/>
              <a:defRPr sz="4100"/>
            </a:lvl8pPr>
            <a:lvl9pPr marL="16705722" indent="0">
              <a:buNone/>
              <a:defRPr sz="4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B2E19A-5783-41A3-9084-B89C4A86E782}" type="datetimeFigureOut">
              <a:rPr lang="en-GB"/>
              <a:pPr>
                <a:defRPr/>
              </a:pPr>
              <a:t>10/04/2018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939419-5C3A-46D4-B3B4-71FB4605D34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514475" y="1714500"/>
            <a:ext cx="27251025" cy="713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17643" tIns="208822" rIns="417643" bIns="20882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14475" y="9988550"/>
            <a:ext cx="27251025" cy="2825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17643" tIns="208822" rIns="417643" bIns="2088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14475" y="39676388"/>
            <a:ext cx="7064375" cy="2279650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l" defTabSz="4176431" fontAlgn="auto">
              <a:spcBef>
                <a:spcPts val="0"/>
              </a:spcBef>
              <a:spcAft>
                <a:spcPts val="0"/>
              </a:spcAft>
              <a:defRPr sz="55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8E2EA89-9566-41B5-8284-AE6115255F32}" type="datetimeFigureOut">
              <a:rPr lang="en-GB"/>
              <a:pPr>
                <a:defRPr/>
              </a:pPr>
              <a:t>10/04/2018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345738" y="39676388"/>
            <a:ext cx="9588500" cy="2279650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ctr" defTabSz="4176431" fontAlgn="auto">
              <a:spcBef>
                <a:spcPts val="0"/>
              </a:spcBef>
              <a:spcAft>
                <a:spcPts val="0"/>
              </a:spcAft>
              <a:defRPr sz="55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701125" y="39676388"/>
            <a:ext cx="7064375" cy="2279650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r" defTabSz="4176431" fontAlgn="auto">
              <a:spcBef>
                <a:spcPts val="0"/>
              </a:spcBef>
              <a:spcAft>
                <a:spcPts val="0"/>
              </a:spcAft>
              <a:defRPr sz="55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14D9E2C-F4AB-4CFE-AA74-FA170F2FDDD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4175125" rtl="0" eaLnBrk="0" fontAlgn="base" hangingPunct="0">
        <a:spcBef>
          <a:spcPct val="0"/>
        </a:spcBef>
        <a:spcAft>
          <a:spcPct val="0"/>
        </a:spcAft>
        <a:defRPr sz="201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175125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</a:defRPr>
      </a:lvl2pPr>
      <a:lvl3pPr algn="ctr" defTabSz="4175125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</a:defRPr>
      </a:lvl3pPr>
      <a:lvl4pPr algn="ctr" defTabSz="4175125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</a:defRPr>
      </a:lvl4pPr>
      <a:lvl5pPr algn="ctr" defTabSz="4175125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</a:defRPr>
      </a:lvl5pPr>
      <a:lvl6pPr marL="457200" algn="ctr" defTabSz="4175125" rtl="0" fontAlgn="base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</a:defRPr>
      </a:lvl6pPr>
      <a:lvl7pPr marL="914400" algn="ctr" defTabSz="4175125" rtl="0" fontAlgn="base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</a:defRPr>
      </a:lvl7pPr>
      <a:lvl8pPr marL="1371600" algn="ctr" defTabSz="4175125" rtl="0" fontAlgn="base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</a:defRPr>
      </a:lvl8pPr>
      <a:lvl9pPr marL="1828800" algn="ctr" defTabSz="4175125" rtl="0" fontAlgn="base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</a:defRPr>
      </a:lvl9pPr>
    </p:titleStyle>
    <p:bodyStyle>
      <a:lvl1pPr marL="1565275" indent="-1565275" algn="l" defTabSz="4175125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4600" kern="1200">
          <a:solidFill>
            <a:schemeClr val="tx1"/>
          </a:solidFill>
          <a:latin typeface="+mn-lt"/>
          <a:ea typeface="+mn-ea"/>
          <a:cs typeface="+mn-cs"/>
        </a:defRPr>
      </a:lvl1pPr>
      <a:lvl2pPr marL="3392488" indent="-1304925" algn="l" defTabSz="4175125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2800" kern="1200">
          <a:solidFill>
            <a:schemeClr val="tx1"/>
          </a:solidFill>
          <a:latin typeface="+mn-lt"/>
          <a:ea typeface="+mn-ea"/>
          <a:cs typeface="+mn-cs"/>
        </a:defRPr>
      </a:lvl2pPr>
      <a:lvl3pPr marL="5219700" indent="-1042988" algn="l" defTabSz="4175125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3pPr>
      <a:lvl4pPr marL="7307263" indent="-1042988" algn="l" defTabSz="4175125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9100" kern="1200">
          <a:solidFill>
            <a:schemeClr val="tx1"/>
          </a:solidFill>
          <a:latin typeface="+mn-lt"/>
          <a:ea typeface="+mn-ea"/>
          <a:cs typeface="+mn-cs"/>
        </a:defRPr>
      </a:lvl4pPr>
      <a:lvl5pPr marL="9396413" indent="-1042988" algn="l" defTabSz="4175125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9100" kern="1200">
          <a:solidFill>
            <a:schemeClr val="tx1"/>
          </a:solidFill>
          <a:latin typeface="+mn-lt"/>
          <a:ea typeface="+mn-ea"/>
          <a:cs typeface="+mn-cs"/>
        </a:defRPr>
      </a:lvl5pPr>
      <a:lvl6pPr marL="11485184" indent="-1044108" algn="l" defTabSz="4176431" rtl="0" eaLnBrk="1" latinLnBrk="0" hangingPunct="1">
        <a:spcBef>
          <a:spcPct val="20000"/>
        </a:spcBef>
        <a:buFont typeface="Arial" panose="020B0604020202020204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6pPr>
      <a:lvl7pPr marL="13573399" indent="-1044108" algn="l" defTabSz="4176431" rtl="0" eaLnBrk="1" latinLnBrk="0" hangingPunct="1">
        <a:spcBef>
          <a:spcPct val="20000"/>
        </a:spcBef>
        <a:buFont typeface="Arial" panose="020B0604020202020204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7pPr>
      <a:lvl8pPr marL="15661615" indent="-1044108" algn="l" defTabSz="4176431" rtl="0" eaLnBrk="1" latinLnBrk="0" hangingPunct="1">
        <a:spcBef>
          <a:spcPct val="20000"/>
        </a:spcBef>
        <a:buFont typeface="Arial" panose="020B0604020202020204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8pPr>
      <a:lvl9pPr marL="17749830" indent="-1044108" algn="l" defTabSz="4176431" rtl="0" eaLnBrk="1" latinLnBrk="0" hangingPunct="1">
        <a:spcBef>
          <a:spcPct val="20000"/>
        </a:spcBef>
        <a:buFont typeface="Arial" panose="020B0604020202020204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88215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76431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64646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52861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441076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529292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17507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705722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2.emf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6.png"/><Relationship Id="rId12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png"/><Relationship Id="rId11" Type="http://schemas.openxmlformats.org/officeDocument/2006/relationships/image" Target="../media/image1.emf"/><Relationship Id="rId5" Type="http://schemas.openxmlformats.org/officeDocument/2006/relationships/image" Target="../media/image4.png"/><Relationship Id="rId10" Type="http://schemas.openxmlformats.org/officeDocument/2006/relationships/oleObject" Target="../embeddings/oleObject1.bin"/><Relationship Id="rId4" Type="http://schemas.openxmlformats.org/officeDocument/2006/relationships/image" Target="../media/image3.pn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0" y="41865550"/>
            <a:ext cx="30279975" cy="95567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176431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pic>
        <p:nvPicPr>
          <p:cNvPr id="14387" name="Picture 4" descr="Image result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2400" y="42100500"/>
            <a:ext cx="733425" cy="595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88" name="Picture 7" descr="Image result for facebook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597525" y="41917938"/>
            <a:ext cx="784225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89" name="Picture 9" descr="Image result for linkedin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1012488" y="41924288"/>
            <a:ext cx="885825" cy="884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90" name="Picture 11" descr="Image result for youtube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6806863" y="41900475"/>
            <a:ext cx="784225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91" name="Rectangle 5"/>
          <p:cNvSpPr>
            <a:spLocks noChangeArrowheads="1"/>
          </p:cNvSpPr>
          <p:nvPr/>
        </p:nvSpPr>
        <p:spPr bwMode="auto">
          <a:xfrm>
            <a:off x="885825" y="41948100"/>
            <a:ext cx="4202113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4400">
                <a:solidFill>
                  <a:schemeClr val="bg1"/>
                </a:solidFill>
                <a:latin typeface="Calibri" pitchFamily="34" charset="0"/>
              </a:rPr>
              <a:t>@gemresearchuk</a:t>
            </a:r>
          </a:p>
        </p:txBody>
      </p:sp>
      <p:sp>
        <p:nvSpPr>
          <p:cNvPr id="14392" name="Rectangle 14"/>
          <p:cNvSpPr>
            <a:spLocks noChangeArrowheads="1"/>
          </p:cNvSpPr>
          <p:nvPr/>
        </p:nvSpPr>
        <p:spPr bwMode="auto">
          <a:xfrm>
            <a:off x="6396038" y="41925875"/>
            <a:ext cx="4202112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4400">
                <a:solidFill>
                  <a:schemeClr val="bg1"/>
                </a:solidFill>
                <a:latin typeface="Calibri" pitchFamily="34" charset="0"/>
              </a:rPr>
              <a:t>@gemresearchuk</a:t>
            </a:r>
          </a:p>
        </p:txBody>
      </p:sp>
      <p:sp>
        <p:nvSpPr>
          <p:cNvPr id="14393" name="Rectangle 15"/>
          <p:cNvSpPr>
            <a:spLocks noChangeArrowheads="1"/>
          </p:cNvSpPr>
          <p:nvPr/>
        </p:nvSpPr>
        <p:spPr bwMode="auto">
          <a:xfrm>
            <a:off x="11826875" y="41883013"/>
            <a:ext cx="4202113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4400">
                <a:solidFill>
                  <a:schemeClr val="bg1"/>
                </a:solidFill>
                <a:latin typeface="Calibri" pitchFamily="34" charset="0"/>
              </a:rPr>
              <a:t>@gemresearchuk</a:t>
            </a:r>
          </a:p>
        </p:txBody>
      </p:sp>
      <p:sp>
        <p:nvSpPr>
          <p:cNvPr id="14394" name="Rectangle 16"/>
          <p:cNvSpPr>
            <a:spLocks noChangeArrowheads="1"/>
          </p:cNvSpPr>
          <p:nvPr/>
        </p:nvSpPr>
        <p:spPr bwMode="auto">
          <a:xfrm>
            <a:off x="17568863" y="41854438"/>
            <a:ext cx="4202112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4400">
                <a:solidFill>
                  <a:schemeClr val="bg1"/>
                </a:solidFill>
                <a:latin typeface="Calibri" pitchFamily="34" charset="0"/>
              </a:rPr>
              <a:t>@gemresearchuk</a:t>
            </a:r>
          </a:p>
        </p:txBody>
      </p:sp>
      <p:pic>
        <p:nvPicPr>
          <p:cNvPr id="14395" name="Picture 13" descr="Image result for google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2610763" y="41865550"/>
            <a:ext cx="93345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96" name="Rectangle 18"/>
          <p:cNvSpPr>
            <a:spLocks noChangeArrowheads="1"/>
          </p:cNvSpPr>
          <p:nvPr/>
        </p:nvSpPr>
        <p:spPr bwMode="auto">
          <a:xfrm>
            <a:off x="23506113" y="41854438"/>
            <a:ext cx="6575425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4400">
                <a:solidFill>
                  <a:schemeClr val="bg1"/>
                </a:solidFill>
                <a:latin typeface="Calibri" pitchFamily="34" charset="0"/>
              </a:rPr>
              <a:t>gemresearchuk@gmail.com</a:t>
            </a:r>
          </a:p>
        </p:txBody>
      </p:sp>
      <p:sp>
        <p:nvSpPr>
          <p:cNvPr id="14397" name="TextBox 6"/>
          <p:cNvSpPr txBox="1">
            <a:spLocks noChangeArrowheads="1"/>
          </p:cNvSpPr>
          <p:nvPr/>
        </p:nvSpPr>
        <p:spPr bwMode="auto">
          <a:xfrm>
            <a:off x="277813" y="377825"/>
            <a:ext cx="29760862" cy="6310313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b="1">
                <a:solidFill>
                  <a:schemeClr val="bg1"/>
                </a:solidFill>
              </a:rPr>
              <a:t>Mouth care: Do we care?</a:t>
            </a:r>
          </a:p>
          <a:p>
            <a:r>
              <a:rPr lang="en-GB" b="1">
                <a:solidFill>
                  <a:schemeClr val="bg1"/>
                </a:solidFill>
              </a:rPr>
              <a:t>A one-day national flash audit of mouthcare practice in hospitalised older adults</a:t>
            </a:r>
          </a:p>
          <a:p>
            <a:r>
              <a:rPr lang="en-GB" sz="6600">
                <a:solidFill>
                  <a:schemeClr val="bg1"/>
                </a:solidFill>
                <a:latin typeface="Calibri" pitchFamily="34" charset="0"/>
              </a:rPr>
              <a:t>Geriatric Medicine Research Collaborative</a:t>
            </a:r>
            <a:r>
              <a:rPr lang="en-GB" sz="6600" baseline="30000">
                <a:solidFill>
                  <a:schemeClr val="bg1"/>
                </a:solidFill>
                <a:latin typeface="Calibri" pitchFamily="34" charset="0"/>
              </a:rPr>
              <a:t>1</a:t>
            </a:r>
          </a:p>
          <a:p>
            <a:r>
              <a:rPr lang="en-GB" sz="4400" baseline="30000">
                <a:solidFill>
                  <a:schemeClr val="bg1"/>
                </a:solidFill>
                <a:latin typeface="Calibri" pitchFamily="34" charset="0"/>
              </a:rPr>
              <a:t>1</a:t>
            </a:r>
            <a:r>
              <a:rPr lang="en-GB" sz="4800">
                <a:solidFill>
                  <a:schemeClr val="bg1"/>
                </a:solidFill>
                <a:latin typeface="Calibri" pitchFamily="34" charset="0"/>
              </a:rPr>
              <a:t>Full list of collaborators  and affiliations listed on additional sheet</a:t>
            </a:r>
          </a:p>
          <a:p>
            <a:pPr algn="ctr"/>
            <a:r>
              <a:rPr lang="en-GB" sz="4800">
                <a:solidFill>
                  <a:schemeClr val="bg1"/>
                </a:solidFill>
                <a:latin typeface="Calibri" pitchFamily="34" charset="0"/>
              </a:rPr>
              <a:t>http://www.gemresearchuk.com</a:t>
            </a:r>
          </a:p>
        </p:txBody>
      </p:sp>
      <p:sp>
        <p:nvSpPr>
          <p:cNvPr id="14398" name="TextBox 7"/>
          <p:cNvSpPr txBox="1">
            <a:spLocks noChangeArrowheads="1"/>
          </p:cNvSpPr>
          <p:nvPr/>
        </p:nvSpPr>
        <p:spPr bwMode="auto">
          <a:xfrm>
            <a:off x="450850" y="7253288"/>
            <a:ext cx="14541500" cy="1189037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7200">
                <a:solidFill>
                  <a:schemeClr val="bg1"/>
                </a:solidFill>
                <a:latin typeface="Calibri" pitchFamily="34" charset="0"/>
              </a:rPr>
              <a:t>Introduction</a:t>
            </a:r>
          </a:p>
        </p:txBody>
      </p:sp>
      <p:sp>
        <p:nvSpPr>
          <p:cNvPr id="14399" name="TextBox 21"/>
          <p:cNvSpPr txBox="1">
            <a:spLocks noChangeArrowheads="1"/>
          </p:cNvSpPr>
          <p:nvPr/>
        </p:nvSpPr>
        <p:spPr bwMode="auto">
          <a:xfrm>
            <a:off x="238125" y="21691600"/>
            <a:ext cx="14541500" cy="1189038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7200">
                <a:solidFill>
                  <a:schemeClr val="bg1"/>
                </a:solidFill>
                <a:latin typeface="Calibri" pitchFamily="34" charset="0"/>
              </a:rPr>
              <a:t>Methods</a:t>
            </a:r>
          </a:p>
        </p:txBody>
      </p:sp>
      <p:sp>
        <p:nvSpPr>
          <p:cNvPr id="14400" name="TextBox 22"/>
          <p:cNvSpPr txBox="1">
            <a:spLocks noChangeArrowheads="1"/>
          </p:cNvSpPr>
          <p:nvPr/>
        </p:nvSpPr>
        <p:spPr bwMode="auto">
          <a:xfrm>
            <a:off x="384175" y="30549850"/>
            <a:ext cx="14541500" cy="1189038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7200">
                <a:solidFill>
                  <a:schemeClr val="bg1"/>
                </a:solidFill>
                <a:latin typeface="Calibri" pitchFamily="34" charset="0"/>
              </a:rPr>
              <a:t>Results</a:t>
            </a:r>
          </a:p>
        </p:txBody>
      </p:sp>
      <p:sp>
        <p:nvSpPr>
          <p:cNvPr id="14401" name="TextBox 23"/>
          <p:cNvSpPr txBox="1">
            <a:spLocks noChangeArrowheads="1"/>
          </p:cNvSpPr>
          <p:nvPr/>
        </p:nvSpPr>
        <p:spPr bwMode="auto">
          <a:xfrm>
            <a:off x="15644813" y="26876375"/>
            <a:ext cx="14541500" cy="1189038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7200">
                <a:solidFill>
                  <a:schemeClr val="bg1"/>
                </a:solidFill>
                <a:latin typeface="Calibri" pitchFamily="34" charset="0"/>
              </a:rPr>
              <a:t>Conclusion</a:t>
            </a:r>
          </a:p>
        </p:txBody>
      </p:sp>
      <p:sp>
        <p:nvSpPr>
          <p:cNvPr id="14402" name="Rectangle 9"/>
          <p:cNvSpPr>
            <a:spLocks noChangeArrowheads="1"/>
          </p:cNvSpPr>
          <p:nvPr/>
        </p:nvSpPr>
        <p:spPr bwMode="auto">
          <a:xfrm>
            <a:off x="249238" y="8874125"/>
            <a:ext cx="14909006" cy="6863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71500" indent="-571500">
              <a:buFontTx/>
              <a:buChar char="•"/>
            </a:pPr>
            <a:r>
              <a:rPr lang="en-GB" sz="4400" dirty="0"/>
              <a:t> Poor oral health is linked to an increase in hospital acquired infections, increased hospital stays and costs.</a:t>
            </a:r>
          </a:p>
          <a:p>
            <a:pPr marL="571500" indent="-571500">
              <a:buFontTx/>
              <a:buChar char="•"/>
            </a:pPr>
            <a:r>
              <a:rPr lang="en-GB" sz="4400" dirty="0"/>
              <a:t> Older people are at increased risk of developing physical or cognitive problems that necessitate increased dependence to maintain adequate oral health.</a:t>
            </a:r>
          </a:p>
          <a:p>
            <a:pPr marL="571500" indent="-571500">
              <a:buFontTx/>
              <a:buChar char="•"/>
            </a:pPr>
            <a:r>
              <a:rPr lang="en-GB" sz="4400" dirty="0"/>
              <a:t> Most hospitals have no policies for routine oral care.  </a:t>
            </a:r>
          </a:p>
          <a:p>
            <a:pPr marL="571500" indent="-571500">
              <a:buFontTx/>
              <a:buChar char="•"/>
            </a:pPr>
            <a:r>
              <a:rPr lang="en-GB" sz="4400" dirty="0"/>
              <a:t> Oral care is neglected by nursing staff and is given a low priority compared to other tasks.  </a:t>
            </a:r>
          </a:p>
          <a:p>
            <a:pPr marL="571500" indent="-571500">
              <a:buFontTx/>
              <a:buChar char="•"/>
            </a:pPr>
            <a:r>
              <a:rPr lang="en-GB" sz="4400" dirty="0"/>
              <a:t>The state of oral health care in hospitals across the UK is relatively unknown. </a:t>
            </a:r>
          </a:p>
        </p:txBody>
      </p:sp>
      <p:sp>
        <p:nvSpPr>
          <p:cNvPr id="14403" name="Rectangle 10"/>
          <p:cNvSpPr>
            <a:spLocks noChangeArrowheads="1"/>
          </p:cNvSpPr>
          <p:nvPr/>
        </p:nvSpPr>
        <p:spPr bwMode="auto">
          <a:xfrm>
            <a:off x="333375" y="23204488"/>
            <a:ext cx="14541500" cy="6863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71500" indent="-571500" algn="just">
              <a:buFont typeface="Arial" charset="0"/>
              <a:buChar char="•"/>
            </a:pPr>
            <a:r>
              <a:rPr lang="en-GB" sz="4400" dirty="0"/>
              <a:t>An audit pro-forma was created and distributed through the </a:t>
            </a:r>
            <a:r>
              <a:rPr lang="en-GB" sz="4400" dirty="0" err="1"/>
              <a:t>GeMRC</a:t>
            </a:r>
            <a:r>
              <a:rPr lang="en-GB" sz="4400" dirty="0"/>
              <a:t> network.  All hospitals nationwide were invited to participate. The national flash-audit day was set as Monday 27th November </a:t>
            </a:r>
          </a:p>
          <a:p>
            <a:pPr marL="571500" indent="-571500" algn="just">
              <a:buFont typeface="Arial" charset="0"/>
              <a:buChar char="•"/>
            </a:pPr>
            <a:r>
              <a:rPr lang="en-GB" sz="4400" dirty="0"/>
              <a:t>Routine data and on current mouth care assessments and current clinic state of individuals oral health was collected.</a:t>
            </a:r>
          </a:p>
          <a:p>
            <a:pPr marL="571500" indent="-571500" algn="just">
              <a:buFont typeface="Arial" charset="0"/>
              <a:buChar char="•"/>
            </a:pPr>
            <a:r>
              <a:rPr lang="en-GB" sz="4400" dirty="0"/>
              <a:t>Secondary data analysis on </a:t>
            </a:r>
            <a:r>
              <a:rPr lang="en-GB" sz="4400" dirty="0" smtClean="0"/>
              <a:t>the</a:t>
            </a:r>
            <a:r>
              <a:rPr lang="en-GB" sz="4400" dirty="0" smtClean="0"/>
              <a:t> </a:t>
            </a:r>
            <a:r>
              <a:rPr lang="en-GB" sz="4400" dirty="0"/>
              <a:t>anonymised dataset of results </a:t>
            </a:r>
            <a:r>
              <a:rPr lang="en-GB" sz="4400" dirty="0" smtClean="0"/>
              <a:t>collected, </a:t>
            </a:r>
            <a:r>
              <a:rPr lang="en-GB" sz="4400" dirty="0"/>
              <a:t>as part of the national collaborative </a:t>
            </a:r>
            <a:r>
              <a:rPr lang="en-GB" sz="4400" dirty="0" smtClean="0"/>
              <a:t>audit, </a:t>
            </a:r>
            <a:r>
              <a:rPr lang="en-GB" sz="4400" dirty="0"/>
              <a:t>was performed.</a:t>
            </a:r>
          </a:p>
        </p:txBody>
      </p:sp>
      <p:sp>
        <p:nvSpPr>
          <p:cNvPr id="14404" name="Rectangle 11"/>
          <p:cNvSpPr>
            <a:spLocks noChangeArrowheads="1"/>
          </p:cNvSpPr>
          <p:nvPr/>
        </p:nvSpPr>
        <p:spPr bwMode="auto">
          <a:xfrm>
            <a:off x="306388" y="31773813"/>
            <a:ext cx="14492287" cy="947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71500" indent="-571500">
              <a:buFontTx/>
              <a:buChar char="•"/>
            </a:pPr>
            <a:r>
              <a:rPr lang="en-GB" sz="4400" dirty="0"/>
              <a:t> Results were received from 15 hospitals nationwide, including 4 separate deaneries.</a:t>
            </a:r>
          </a:p>
          <a:p>
            <a:pPr marL="571500" indent="-571500">
              <a:buFontTx/>
              <a:buChar char="•"/>
            </a:pPr>
            <a:r>
              <a:rPr lang="en-GB" sz="4400" dirty="0"/>
              <a:t> 287 patients were reviewed.  64% of patients had dementia.  46% wore an upper and 34% a lower denture. </a:t>
            </a:r>
          </a:p>
          <a:p>
            <a:pPr marL="571500" indent="-571500">
              <a:buFontTx/>
              <a:buChar char="•"/>
            </a:pPr>
            <a:r>
              <a:rPr lang="en-GB" sz="4400" dirty="0"/>
              <a:t> 61% required assistance with ADLs and 28% were completely dependent.</a:t>
            </a:r>
          </a:p>
          <a:p>
            <a:pPr marL="571500" indent="-571500">
              <a:buFontTx/>
              <a:buChar char="•"/>
            </a:pPr>
            <a:r>
              <a:rPr lang="en-GB" sz="4400" dirty="0"/>
              <a:t> More than half (56%) never had a mouth care assessment during their admission and 27% had no access to a toothbrush/toothpaste.</a:t>
            </a:r>
          </a:p>
          <a:p>
            <a:pPr marL="571500" indent="-571500">
              <a:buFontTx/>
              <a:buChar char="•"/>
            </a:pPr>
            <a:r>
              <a:rPr lang="en-GB" sz="4400" b="1" dirty="0"/>
              <a:t>34% = damaged lips (5 severe), 42% = dry/damaged tongue (34 severe), 47% = damaged teeth (3 severe), 16% = damaged gums (4 severe) and 24% = damaged cheeks (2 severe).</a:t>
            </a:r>
          </a:p>
        </p:txBody>
      </p:sp>
      <p:sp>
        <p:nvSpPr>
          <p:cNvPr id="14405" name="Rectangle 12"/>
          <p:cNvSpPr>
            <a:spLocks noChangeArrowheads="1"/>
          </p:cNvSpPr>
          <p:nvPr/>
        </p:nvSpPr>
        <p:spPr bwMode="auto">
          <a:xfrm>
            <a:off x="15541625" y="28322588"/>
            <a:ext cx="14541500" cy="813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71500" indent="-571500">
              <a:buFontTx/>
              <a:buChar char="•"/>
            </a:pPr>
            <a:r>
              <a:rPr lang="en-GB" sz="4400"/>
              <a:t> Using the GeMRC network was an effective method for  conducting a national audit.</a:t>
            </a:r>
          </a:p>
          <a:p>
            <a:pPr marL="571500" indent="-571500">
              <a:buFontTx/>
              <a:buChar char="•"/>
            </a:pPr>
            <a:r>
              <a:rPr lang="en-GB" sz="4400"/>
              <a:t> Learning points included: allowing sufficient time for registration and using clear data collection instructions. </a:t>
            </a:r>
          </a:p>
          <a:p>
            <a:pPr marL="571500" indent="-571500">
              <a:buFontTx/>
              <a:buChar char="•"/>
            </a:pPr>
            <a:r>
              <a:rPr lang="en-GB" sz="4400"/>
              <a:t> Results showed that mouth care is being neglected across UK hospitals.  </a:t>
            </a:r>
          </a:p>
          <a:p>
            <a:pPr marL="571500" indent="-571500">
              <a:buFontTx/>
              <a:buChar char="•"/>
            </a:pPr>
            <a:r>
              <a:rPr lang="en-GB" sz="4400"/>
              <a:t> Over 1/3 of individuals had oral health problems, which given the lack of assessments performed, could lead to an increase in hospital acquired infections and distress.</a:t>
            </a:r>
          </a:p>
          <a:p>
            <a:pPr marL="571500" indent="-571500">
              <a:buFontTx/>
              <a:buChar char="•"/>
            </a:pPr>
            <a:r>
              <a:rPr lang="en-GB" sz="4400"/>
              <a:t> The future aim is for the GeMRC network to generate ideas of how to improve mouth care across the UK.</a:t>
            </a:r>
          </a:p>
          <a:p>
            <a:pPr marL="571500" indent="-571500"/>
            <a:r>
              <a:rPr lang="en-GB" sz="4400"/>
              <a:t>Thanks to Mili Doshi from Mouth Care Matters.</a:t>
            </a:r>
          </a:p>
        </p:txBody>
      </p:sp>
      <p:sp>
        <p:nvSpPr>
          <p:cNvPr id="14406" name="TextBox 74"/>
          <p:cNvSpPr txBox="1">
            <a:spLocks noChangeArrowheads="1"/>
          </p:cNvSpPr>
          <p:nvPr/>
        </p:nvSpPr>
        <p:spPr bwMode="auto">
          <a:xfrm>
            <a:off x="15541625" y="14612938"/>
            <a:ext cx="1445895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GB" sz="4000" b="1">
                <a:latin typeface="Calibri" pitchFamily="34" charset="0"/>
              </a:rPr>
              <a:t>Figure 1 </a:t>
            </a:r>
            <a:r>
              <a:rPr lang="en-GB" sz="4000">
                <a:latin typeface="Calibri" pitchFamily="34" charset="0"/>
              </a:rPr>
              <a:t>– Percentage of hospitalised older adults that had a mouth care assessment documented at any point in their admission. </a:t>
            </a:r>
          </a:p>
        </p:txBody>
      </p:sp>
      <p:sp>
        <p:nvSpPr>
          <p:cNvPr id="14407" name="TextBox 76"/>
          <p:cNvSpPr txBox="1">
            <a:spLocks noChangeArrowheads="1"/>
          </p:cNvSpPr>
          <p:nvPr/>
        </p:nvSpPr>
        <p:spPr bwMode="auto">
          <a:xfrm>
            <a:off x="15460663" y="24447500"/>
            <a:ext cx="1445895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GB" sz="4000" b="1">
                <a:latin typeface="Calibri" pitchFamily="34" charset="0"/>
              </a:rPr>
              <a:t>Figure 2 </a:t>
            </a:r>
            <a:r>
              <a:rPr lang="en-GB" sz="4000">
                <a:latin typeface="Calibri" pitchFamily="34" charset="0"/>
              </a:rPr>
              <a:t>– Clinical assessment of oral health in hospitalised older adults.  Clinical assessment was performed using a standardised proforma from Mouth care matters.  </a:t>
            </a:r>
          </a:p>
        </p:txBody>
      </p:sp>
      <p:sp>
        <p:nvSpPr>
          <p:cNvPr id="14408" name="TextBox 77"/>
          <p:cNvSpPr txBox="1">
            <a:spLocks noChangeArrowheads="1"/>
          </p:cNvSpPr>
          <p:nvPr/>
        </p:nvSpPr>
        <p:spPr bwMode="auto">
          <a:xfrm>
            <a:off x="15541625" y="35901856"/>
            <a:ext cx="14541500" cy="1200150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7200">
                <a:solidFill>
                  <a:schemeClr val="bg1"/>
                </a:solidFill>
                <a:latin typeface="Calibri" pitchFamily="34" charset="0"/>
              </a:rPr>
              <a:t>References</a:t>
            </a:r>
          </a:p>
        </p:txBody>
      </p:sp>
      <p:sp>
        <p:nvSpPr>
          <p:cNvPr id="14409" name="TextBox 1029"/>
          <p:cNvSpPr txBox="1">
            <a:spLocks noChangeArrowheads="1"/>
          </p:cNvSpPr>
          <p:nvPr/>
        </p:nvSpPr>
        <p:spPr bwMode="auto">
          <a:xfrm>
            <a:off x="15571788" y="37341175"/>
            <a:ext cx="14708187" cy="393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562100" indent="-1562100" algn="just"/>
            <a:r>
              <a:rPr lang="en-GB" sz="3600">
                <a:solidFill>
                  <a:srgbClr val="5F5F5F"/>
                </a:solidFill>
              </a:rPr>
              <a:t>1. Terezakis. The impact of hospitalization on oral health:SR  (2011)</a:t>
            </a:r>
          </a:p>
          <a:p>
            <a:pPr marL="1562100" indent="-1562100" algn="just"/>
            <a:r>
              <a:rPr lang="en-GB" sz="3600">
                <a:solidFill>
                  <a:srgbClr val="5F5F5F"/>
                </a:solidFill>
              </a:rPr>
              <a:t>2. Mouth Care Matters – A guide for hospital professionals (2016); </a:t>
            </a:r>
          </a:p>
          <a:p>
            <a:pPr marL="1562100" indent="-1562100" algn="just"/>
            <a:r>
              <a:rPr lang="en-GB" sz="3600">
                <a:solidFill>
                  <a:srgbClr val="5F5F5F"/>
                </a:solidFill>
              </a:rPr>
              <a:t>3. Adult Dental Health Survey.  NHS Digital (2009);</a:t>
            </a:r>
          </a:p>
          <a:p>
            <a:pPr marL="1562100" indent="-1562100" algn="just"/>
            <a:r>
              <a:rPr lang="en-GB" sz="3600">
                <a:solidFill>
                  <a:srgbClr val="5F5F5F"/>
                </a:solidFill>
              </a:rPr>
              <a:t>4.Sousa et al. Oral health of patients under short hospitalization period:</a:t>
            </a:r>
          </a:p>
          <a:p>
            <a:pPr marL="1562100" indent="-1562100" algn="just"/>
            <a:r>
              <a:rPr lang="en-GB" sz="3600">
                <a:solidFill>
                  <a:srgbClr val="5F5F5F"/>
                </a:solidFill>
              </a:rPr>
              <a:t>observational study (2014); </a:t>
            </a:r>
          </a:p>
          <a:p>
            <a:pPr marL="1562100" indent="-1562100" algn="just"/>
            <a:r>
              <a:rPr lang="en-GB" sz="3600">
                <a:solidFill>
                  <a:srgbClr val="5F5F5F"/>
                </a:solidFill>
              </a:rPr>
              <a:t>5. Salamone. Oral Care of Hospitalised Older Patients in the Acute</a:t>
            </a:r>
          </a:p>
          <a:p>
            <a:pPr marL="1562100" indent="-1562100" algn="just"/>
            <a:r>
              <a:rPr lang="en-GB" sz="3600">
                <a:solidFill>
                  <a:srgbClr val="5F5F5F"/>
                </a:solidFill>
              </a:rPr>
              <a:t>Medical Setting (2014).</a:t>
            </a:r>
          </a:p>
        </p:txBody>
      </p:sp>
      <p:pic>
        <p:nvPicPr>
          <p:cNvPr id="14410" name="Picture 2" descr="\\ADF\Storage\C\W\CXW626\My Pictures\GeMRC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6444575" y="1936750"/>
            <a:ext cx="3467100" cy="3465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411" name="TextBox 7"/>
          <p:cNvSpPr txBox="1">
            <a:spLocks noChangeArrowheads="1"/>
          </p:cNvSpPr>
          <p:nvPr/>
        </p:nvSpPr>
        <p:spPr bwMode="auto">
          <a:xfrm>
            <a:off x="238125" y="15931654"/>
            <a:ext cx="14541500" cy="1189038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7200">
                <a:solidFill>
                  <a:schemeClr val="bg1"/>
                </a:solidFill>
                <a:latin typeface="Calibri" pitchFamily="34" charset="0"/>
              </a:rPr>
              <a:t>Aims</a:t>
            </a:r>
          </a:p>
        </p:txBody>
      </p:sp>
      <p:sp>
        <p:nvSpPr>
          <p:cNvPr id="14412" name="Text Box 46"/>
          <p:cNvSpPr txBox="1">
            <a:spLocks noChangeArrowheads="1"/>
          </p:cNvSpPr>
          <p:nvPr/>
        </p:nvSpPr>
        <p:spPr bwMode="auto">
          <a:xfrm>
            <a:off x="142875" y="17371814"/>
            <a:ext cx="14492288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42950" indent="-742950" defTabSz="914400">
              <a:buAutoNum type="arabicPeriod"/>
            </a:pPr>
            <a:r>
              <a:rPr lang="en-GB" sz="4400" dirty="0" smtClean="0"/>
              <a:t>To </a:t>
            </a:r>
            <a:r>
              <a:rPr lang="en-GB" sz="4400" dirty="0"/>
              <a:t>determine the feasibility of conducting a one-day national flash audit using </a:t>
            </a:r>
            <a:r>
              <a:rPr lang="en-GB" sz="4400" dirty="0" err="1"/>
              <a:t>GeMRC</a:t>
            </a:r>
            <a:r>
              <a:rPr lang="en-GB" sz="4400" dirty="0"/>
              <a:t> (Geriatric Medicine Research Collaborative) </a:t>
            </a:r>
            <a:r>
              <a:rPr lang="en-GB" sz="4400" dirty="0" smtClean="0"/>
              <a:t>network</a:t>
            </a:r>
          </a:p>
          <a:p>
            <a:pPr marL="742950" indent="-742950" defTabSz="914400">
              <a:buAutoNum type="arabicPeriod"/>
            </a:pPr>
            <a:endParaRPr lang="en-GB" sz="4400" dirty="0"/>
          </a:p>
          <a:p>
            <a:pPr defTabSz="914400"/>
            <a:r>
              <a:rPr lang="en-GB" sz="4400" dirty="0"/>
              <a:t>2. To assess the state of mouth care in hospitalised older </a:t>
            </a:r>
            <a:r>
              <a:rPr lang="en-GB" sz="4400" dirty="0"/>
              <a:t> </a:t>
            </a:r>
            <a:r>
              <a:rPr lang="en-GB" sz="4400" dirty="0" smtClean="0"/>
              <a:t>  	</a:t>
            </a:r>
            <a:r>
              <a:rPr lang="en-GB" sz="4400" dirty="0" smtClean="0"/>
              <a:t>adults </a:t>
            </a:r>
            <a:r>
              <a:rPr lang="en-GB" sz="4400" dirty="0"/>
              <a:t>across the UK</a:t>
            </a:r>
          </a:p>
        </p:txBody>
      </p:sp>
      <p:graphicFrame>
        <p:nvGraphicFramePr>
          <p:cNvPr id="14384" name="Object 48"/>
          <p:cNvGraphicFramePr>
            <a:graphicFrameLocks noChangeAspect="1"/>
          </p:cNvGraphicFramePr>
          <p:nvPr/>
        </p:nvGraphicFramePr>
        <p:xfrm>
          <a:off x="15716250" y="7073900"/>
          <a:ext cx="13970000" cy="678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86" name="Chart" r:id="rId10" imgW="6429443" imgH="3124110" progId="Excel.Chart.8">
                  <p:embed/>
                </p:oleObj>
              </mc:Choice>
              <mc:Fallback>
                <p:oleObj name="Chart" r:id="rId10" imgW="6429443" imgH="3124110" progId="Excel.Chart.8">
                  <p:embed/>
                  <p:pic>
                    <p:nvPicPr>
                      <p:cNvPr id="0" name="Picture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16250" y="7073900"/>
                        <a:ext cx="13970000" cy="6788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85" name="Object 49"/>
          <p:cNvGraphicFramePr>
            <a:graphicFrameLocks noChangeAspect="1"/>
          </p:cNvGraphicFramePr>
          <p:nvPr/>
        </p:nvGraphicFramePr>
        <p:xfrm>
          <a:off x="15427325" y="16290925"/>
          <a:ext cx="14401800" cy="7777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87" name="Chart" r:id="rId12" imgW="6429443" imgH="3124110" progId="Excel.Chart.8">
                  <p:embed/>
                </p:oleObj>
              </mc:Choice>
              <mc:Fallback>
                <p:oleObj name="Chart" r:id="rId12" imgW="6429443" imgH="3124110" progId="Excel.Chart.8">
                  <p:embed/>
                  <p:pic>
                    <p:nvPicPr>
                      <p:cNvPr id="0" name="Picture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27325" y="16290925"/>
                        <a:ext cx="14401800" cy="7777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317</TotalTime>
  <Words>598</Words>
  <Application>Microsoft Office PowerPoint</Application>
  <PresentationFormat>Custom</PresentationFormat>
  <Paragraphs>48</Paragraphs>
  <Slides>1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Office Theme</vt:lpstr>
      <vt:lpstr>Chart</vt:lpstr>
      <vt:lpstr>PowerPoint Presentation</vt:lpstr>
    </vt:vector>
  </TitlesOfParts>
  <Company>University of Birmingham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Carly Welch</dc:creator>
  <cp:lastModifiedBy>Lauren McCluskey</cp:lastModifiedBy>
  <cp:revision>24</cp:revision>
  <dcterms:created xsi:type="dcterms:W3CDTF">2018-03-21T14:34:26Z</dcterms:created>
  <dcterms:modified xsi:type="dcterms:W3CDTF">2018-04-10T07:21:03Z</dcterms:modified>
</cp:coreProperties>
</file>